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2" r:id="rId3"/>
    <p:sldMasterId id="2147483693" r:id="rId4"/>
    <p:sldMasterId id="2147483694" r:id="rId5"/>
    <p:sldMasterId id="214748369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13716000" cx="2438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aleway ExtraBold"/>
      <p:bold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Montserrat Light"/>
      <p:regular r:id="rId35"/>
      <p:bold r:id="rId36"/>
      <p:italic r:id="rId37"/>
      <p:boldItalic r:id="rId38"/>
    </p:embeddedFont>
    <p:embeddedFont>
      <p:font typeface="Source Sans Pro Black"/>
      <p:bold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  <p:embeddedFont>
      <p:font typeface="Helvetica Neue Light"/>
      <p:regular r:id="rId45"/>
      <p:bold r:id="rId46"/>
      <p:italic r:id="rId47"/>
      <p:boldItalic r:id="rId48"/>
    </p:embeddedFont>
    <p:embeddedFont>
      <p:font typeface="Source Sans Pro ExtraLight"/>
      <p:regular r:id="rId49"/>
      <p:bold r:id="rId50"/>
      <p:italic r:id="rId51"/>
      <p:boldItalic r:id="rId52"/>
    </p:embeddedFont>
    <p:embeddedFont>
      <p:font typeface="Source Sans Pro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Black-boldItalic.fntdata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44" Type="http://schemas.openxmlformats.org/officeDocument/2006/relationships/font" Target="fonts/HelveticaNeue-boldItalic.fntdata"/><Relationship Id="rId43" Type="http://schemas.openxmlformats.org/officeDocument/2006/relationships/font" Target="fonts/HelveticaNeue-italic.fntdata"/><Relationship Id="rId46" Type="http://schemas.openxmlformats.org/officeDocument/2006/relationships/font" Target="fonts/HelveticaNeueLight-bold.fntdata"/><Relationship Id="rId45" Type="http://schemas.openxmlformats.org/officeDocument/2006/relationships/font" Target="fonts/HelveticaNeue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Light-boldItalic.fntdata"/><Relationship Id="rId47" Type="http://schemas.openxmlformats.org/officeDocument/2006/relationships/font" Target="fonts/HelveticaNeueLight-italic.fntdata"/><Relationship Id="rId49" Type="http://schemas.openxmlformats.org/officeDocument/2006/relationships/font" Target="fonts/SourceSansProExtraLight-regular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33" Type="http://schemas.openxmlformats.org/officeDocument/2006/relationships/font" Target="fonts/Lato-italic.fntdata"/><Relationship Id="rId32" Type="http://schemas.openxmlformats.org/officeDocument/2006/relationships/font" Target="fonts/Lato-bold.fntdata"/><Relationship Id="rId35" Type="http://schemas.openxmlformats.org/officeDocument/2006/relationships/font" Target="fonts/MontserratLight-regular.fntdata"/><Relationship Id="rId34" Type="http://schemas.openxmlformats.org/officeDocument/2006/relationships/font" Target="fonts/Lato-boldItalic.fntdata"/><Relationship Id="rId37" Type="http://schemas.openxmlformats.org/officeDocument/2006/relationships/font" Target="fonts/MontserratLight-italic.fntdata"/><Relationship Id="rId36" Type="http://schemas.openxmlformats.org/officeDocument/2006/relationships/font" Target="fonts/MontserratLight-bold.fntdata"/><Relationship Id="rId39" Type="http://schemas.openxmlformats.org/officeDocument/2006/relationships/font" Target="fonts/SourceSansProBlack-bold.fntdata"/><Relationship Id="rId38" Type="http://schemas.openxmlformats.org/officeDocument/2006/relationships/font" Target="fonts/MontserratLight-boldItalic.fntdata"/><Relationship Id="rId20" Type="http://schemas.openxmlformats.org/officeDocument/2006/relationships/slide" Target="slides/slide13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26" Type="http://schemas.openxmlformats.org/officeDocument/2006/relationships/font" Target="fonts/RalewayExtraBold-boldItalic.fntdata"/><Relationship Id="rId25" Type="http://schemas.openxmlformats.org/officeDocument/2006/relationships/font" Target="fonts/RalewayExtraBold-bold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29" Type="http://schemas.openxmlformats.org/officeDocument/2006/relationships/font" Target="fonts/Montserrat-italic.fntdata"/><Relationship Id="rId51" Type="http://schemas.openxmlformats.org/officeDocument/2006/relationships/font" Target="fonts/SourceSansProExtraLight-italic.fntdata"/><Relationship Id="rId50" Type="http://schemas.openxmlformats.org/officeDocument/2006/relationships/font" Target="fonts/SourceSansProExtraLight-bold.fntdata"/><Relationship Id="rId53" Type="http://schemas.openxmlformats.org/officeDocument/2006/relationships/font" Target="fonts/SourceSansPro-regular.fntdata"/><Relationship Id="rId52" Type="http://schemas.openxmlformats.org/officeDocument/2006/relationships/font" Target="fonts/SourceSansProExtraLight-boldItalic.fntdata"/><Relationship Id="rId11" Type="http://schemas.openxmlformats.org/officeDocument/2006/relationships/slide" Target="slides/slide4.xml"/><Relationship Id="rId55" Type="http://schemas.openxmlformats.org/officeDocument/2006/relationships/font" Target="fonts/SourceSansPro-italic.fntdata"/><Relationship Id="rId10" Type="http://schemas.openxmlformats.org/officeDocument/2006/relationships/slide" Target="slides/slide3.xml"/><Relationship Id="rId54" Type="http://schemas.openxmlformats.org/officeDocument/2006/relationships/font" Target="fonts/SourceSansPro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SourceSansPro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98b5a70f3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598b5a70f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cc356150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cc356150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cc356150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cc356150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5cc3561506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5cc3561506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c588467d6_0_23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c588467d6_0_23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b9471c437_0_3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5b9471c437_0_3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cc3561506_0_147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5cc3561506_0_147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cc3561506_0_182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5cc3561506_0_182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cc356150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cc356150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cc356150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5cc356150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cc35615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cc35615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cc356150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cc356150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5cc356150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5cc356150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i podtytuł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ytat">
  <p:cSld name="Cyta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1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373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373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373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3729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Helvetica Neue"/>
              <a:buNone/>
              <a:defRPr b="0" i="0" sz="4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373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373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373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3729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djęcie">
  <p:cSld name="Zdjęci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>
            <p:ph idx="2" type="pic"/>
          </p:nvPr>
        </p:nvSpPr>
        <p:spPr>
          <a:xfrm>
            <a:off x="3047999" y="0"/>
            <a:ext cx="18288001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usty">
  <p:cSld name="Pust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with Image or Illustration" showMasterSp="0">
  <p:cSld name="Cover with Image or Illustra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P Logo" id="56" name="Google Shape;56;p14" title="SAP Logo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895923" y="12435336"/>
            <a:ext cx="3926248" cy="71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/>
        </p:nvSpPr>
        <p:spPr>
          <a:xfrm>
            <a:off x="575850" y="11539332"/>
            <a:ext cx="8407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INTERNAL</a:t>
            </a:r>
            <a:endParaRPr sz="2800"/>
          </a:p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75850" y="10260978"/>
            <a:ext cx="23246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sz="2800">
                <a:solidFill>
                  <a:schemeClr val="lt1"/>
                </a:solidFill>
              </a:defRPr>
            </a:lvl1pPr>
            <a:lvl2pPr lvl="1" rtl="0" algn="ctr">
              <a:spcBef>
                <a:spcPts val="1200"/>
              </a:spcBef>
              <a:spcAft>
                <a:spcPts val="0"/>
              </a:spcAft>
              <a:buSzPts val="36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spcBef>
                <a:spcPts val="600"/>
              </a:spcBef>
              <a:spcAft>
                <a:spcPts val="0"/>
              </a:spcAft>
              <a:buSzPts val="36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spcBef>
                <a:spcPts val="600"/>
              </a:spcBef>
              <a:spcAft>
                <a:spcPts val="0"/>
              </a:spcAft>
              <a:buSzPts val="3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spcBef>
                <a:spcPts val="2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575850" y="8048860"/>
            <a:ext cx="232464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sz="72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descr="Placeholder title image" id="60" name="Google Shape;60;p14" title="Title image"/>
          <p:cNvSpPr/>
          <p:nvPr>
            <p:ph idx="2" type="pic"/>
          </p:nvPr>
        </p:nvSpPr>
        <p:spPr>
          <a:xfrm>
            <a:off x="2" y="0"/>
            <a:ext cx="24380100" cy="6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07825">
            <a:noAutofit/>
          </a:bodyPr>
          <a:lstStyle>
            <a:lvl1pPr lvl="0" marR="0" rtl="0" algn="ctr">
              <a:spcBef>
                <a:spcPts val="360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Noto Sans Symbols"/>
              <a:buChar char="▪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–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Char char="▫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850" y="7402208"/>
            <a:ext cx="3817427" cy="2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15006">
          <p15:clr>
            <a:srgbClr val="FBAE40"/>
          </p15:clr>
        </p15:guide>
        <p15:guide id="2" orient="horz" pos="8288">
          <p15:clr>
            <a:srgbClr val="FBAE40"/>
          </p15:clr>
        </p15:guide>
        <p15:guide id="3" orient="horz" pos="4324">
          <p15:clr>
            <a:srgbClr val="FBAE40"/>
          </p15:clr>
        </p15:guide>
        <p15:guide id="4" pos="362">
          <p15:clr>
            <a:srgbClr val="FBAE40"/>
          </p15:clr>
        </p15:guide>
        <p15:guide id="5" orient="horz" pos="5068">
          <p15:clr>
            <a:srgbClr val="FBAE40"/>
          </p15:clr>
        </p15:guide>
        <p15:guide id="6" orient="horz" pos="6362">
          <p15:clr>
            <a:srgbClr val="FBAE40"/>
          </p15:clr>
        </p15:guide>
        <p15:guide id="7" orient="horz" pos="6464">
          <p15:clr>
            <a:srgbClr val="FBAE40"/>
          </p15:clr>
        </p15:guide>
        <p15:guide id="8" orient="horz" pos="700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Page" showMasterSp="0">
  <p:cSld name="Divider Pag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1007738" y="6180892"/>
            <a:ext cx="223647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Arial"/>
              <a:buNone/>
              <a:defRPr sz="8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4320">
          <p15:clr>
            <a:srgbClr val="FBAE40"/>
          </p15:clr>
        </p15:guide>
        <p15:guide id="3" pos="1472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showMasterSp="0">
  <p:cSld name="Title 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1007740" y="1008000"/>
            <a:ext cx="223671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634">
          <p15:clr>
            <a:srgbClr val="FBAE40"/>
          </p15:clr>
        </p15:guide>
        <p15:guide id="3" pos="14724">
          <p15:clr>
            <a:srgbClr val="FBAE40"/>
          </p15:clr>
        </p15:guide>
        <p15:guide id="4" orient="horz" pos="1102">
          <p15:clr>
            <a:srgbClr val="FBAE40"/>
          </p15:clr>
        </p15:guide>
        <p15:guide id="5" orient="horz" pos="798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Columns - Text and Images" showMasterSp="0">
  <p:cSld name="4 Columns - Text and Image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1007738" y="7756440"/>
            <a:ext cx="48300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 algn="l">
              <a:spcBef>
                <a:spcPts val="1200"/>
              </a:spcBef>
              <a:spcAft>
                <a:spcPts val="0"/>
              </a:spcAft>
              <a:buSzPts val="2900"/>
              <a:buFont typeface="Arial"/>
              <a:buChar char="•"/>
              <a:defRPr sz="3600"/>
            </a:lvl1pPr>
            <a:lvl2pPr indent="-431800" lvl="1" marL="914400" rtl="0" algn="l"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2pPr>
            <a:lvl3pPr indent="-406400" lvl="2" marL="1371600" rtl="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68" name="Google Shape;68;p17"/>
          <p:cNvSpPr/>
          <p:nvPr>
            <p:ph idx="2" type="pic"/>
          </p:nvPr>
        </p:nvSpPr>
        <p:spPr>
          <a:xfrm>
            <a:off x="1007738" y="3240000"/>
            <a:ext cx="48300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9950">
            <a:noAutofit/>
          </a:bodyPr>
          <a:lstStyle>
            <a:lvl1pPr lvl="0" marR="0" rtl="0" algn="ctr"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Noto Sans Symbols"/>
              <a:buChar char="▪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–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Char char="▫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3" type="body"/>
          </p:nvPr>
        </p:nvSpPr>
        <p:spPr>
          <a:xfrm>
            <a:off x="18544925" y="7756442"/>
            <a:ext cx="48300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 algn="l">
              <a:spcBef>
                <a:spcPts val="1200"/>
              </a:spcBef>
              <a:spcAft>
                <a:spcPts val="0"/>
              </a:spcAft>
              <a:buSzPts val="2900"/>
              <a:buFont typeface="Arial"/>
              <a:buChar char="•"/>
              <a:defRPr sz="3600"/>
            </a:lvl1pPr>
            <a:lvl2pPr indent="-431800" lvl="1" marL="914400" rtl="0" algn="l"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2pPr>
            <a:lvl3pPr indent="-406400" lvl="2" marL="1371600" rtl="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70" name="Google Shape;70;p17"/>
          <p:cNvSpPr/>
          <p:nvPr>
            <p:ph idx="4" type="pic"/>
          </p:nvPr>
        </p:nvSpPr>
        <p:spPr>
          <a:xfrm>
            <a:off x="18544925" y="3240000"/>
            <a:ext cx="48300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9950">
            <a:noAutofit/>
          </a:bodyPr>
          <a:lstStyle>
            <a:lvl1pPr lvl="0" marR="0" rtl="0" algn="ctr"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Noto Sans Symbols"/>
              <a:buChar char="▪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–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Char char="▫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5" type="body"/>
          </p:nvPr>
        </p:nvSpPr>
        <p:spPr>
          <a:xfrm>
            <a:off x="6853468" y="7756442"/>
            <a:ext cx="48300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 algn="l">
              <a:spcBef>
                <a:spcPts val="1200"/>
              </a:spcBef>
              <a:spcAft>
                <a:spcPts val="0"/>
              </a:spcAft>
              <a:buSzPts val="2900"/>
              <a:buFont typeface="Arial"/>
              <a:buChar char="•"/>
              <a:defRPr sz="3600"/>
            </a:lvl1pPr>
            <a:lvl2pPr indent="-431800" lvl="1" marL="914400" rtl="0" algn="l"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2pPr>
            <a:lvl3pPr indent="-406400" lvl="2" marL="1371600" rtl="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72" name="Google Shape;72;p17"/>
          <p:cNvSpPr/>
          <p:nvPr>
            <p:ph idx="6" type="pic"/>
          </p:nvPr>
        </p:nvSpPr>
        <p:spPr>
          <a:xfrm>
            <a:off x="6853468" y="3240000"/>
            <a:ext cx="48300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9950">
            <a:noAutofit/>
          </a:bodyPr>
          <a:lstStyle>
            <a:lvl1pPr lvl="0" marR="0" rtl="0" algn="ctr"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Noto Sans Symbols"/>
              <a:buChar char="▪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–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Char char="▫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7" type="body"/>
          </p:nvPr>
        </p:nvSpPr>
        <p:spPr>
          <a:xfrm>
            <a:off x="12699197" y="7756442"/>
            <a:ext cx="48300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 algn="l">
              <a:spcBef>
                <a:spcPts val="1200"/>
              </a:spcBef>
              <a:spcAft>
                <a:spcPts val="0"/>
              </a:spcAft>
              <a:buSzPts val="2900"/>
              <a:buFont typeface="Arial"/>
              <a:buChar char="•"/>
              <a:defRPr sz="3600"/>
            </a:lvl1pPr>
            <a:lvl2pPr indent="-431800" lvl="1" marL="914400" rtl="0" algn="l"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2pPr>
            <a:lvl3pPr indent="-406400" lvl="2" marL="1371600" rtl="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74" name="Google Shape;74;p17"/>
          <p:cNvSpPr/>
          <p:nvPr>
            <p:ph idx="8" type="pic"/>
          </p:nvPr>
        </p:nvSpPr>
        <p:spPr>
          <a:xfrm>
            <a:off x="12699197" y="3240000"/>
            <a:ext cx="48300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59950">
            <a:noAutofit/>
          </a:bodyPr>
          <a:lstStyle>
            <a:lvl1pPr lvl="0" marR="0" rtl="0" algn="ctr"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Noto Sans Symbols"/>
              <a:buChar char="▪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–"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Char char="▫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1007740" y="1008000"/>
            <a:ext cx="223671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634">
          <p15:clr>
            <a:srgbClr val="FBAE40"/>
          </p15:clr>
        </p15:guide>
        <p15:guide id="3" orient="horz" pos="1102">
          <p15:clr>
            <a:srgbClr val="FBAE40"/>
          </p15:clr>
        </p15:guide>
        <p15:guide id="4" orient="horz" pos="2042">
          <p15:clr>
            <a:srgbClr val="FBAE40"/>
          </p15:clr>
        </p15:guide>
        <p15:guide id="5" orient="horz" pos="4220">
          <p15:clr>
            <a:srgbClr val="FBAE40"/>
          </p15:clr>
        </p15:guide>
        <p15:guide id="6" orient="horz" pos="4884">
          <p15:clr>
            <a:srgbClr val="FBAE40"/>
          </p15:clr>
        </p15:guide>
        <p15:guide id="7" orient="horz" pos="7980">
          <p15:clr>
            <a:srgbClr val="FBAE40"/>
          </p15:clr>
        </p15:guide>
        <p15:guide id="8" pos="3679">
          <p15:clr>
            <a:srgbClr val="FBAE40"/>
          </p15:clr>
        </p15:guide>
        <p15:guide id="9" pos="4317">
          <p15:clr>
            <a:srgbClr val="FBAE40"/>
          </p15:clr>
        </p15:guide>
        <p15:guide id="10" pos="7364">
          <p15:clr>
            <a:srgbClr val="FBAE40"/>
          </p15:clr>
        </p15:guide>
        <p15:guide id="11" pos="7998">
          <p15:clr>
            <a:srgbClr val="FBAE40"/>
          </p15:clr>
        </p15:guide>
        <p15:guide id="12" pos="11047">
          <p15:clr>
            <a:srgbClr val="FBAE40"/>
          </p15:clr>
        </p15:guide>
        <p15:guide id="13" pos="11681">
          <p15:clr>
            <a:srgbClr val="FBAE40"/>
          </p15:clr>
        </p15:guide>
        <p15:guide id="14" pos="1472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 showMasterSp="0">
  <p:cSld name="Title Only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1007740" y="1008000"/>
            <a:ext cx="223671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634">
          <p15:clr>
            <a:srgbClr val="FBAE40"/>
          </p15:clr>
        </p15:guide>
        <p15:guide id="3" pos="14724">
          <p15:clr>
            <a:srgbClr val="FBAE40"/>
          </p15:clr>
        </p15:guide>
        <p15:guide id="4" orient="horz" pos="1102">
          <p15:clr>
            <a:srgbClr val="FBAE40"/>
          </p15:clr>
        </p15:guide>
        <p15:guide id="5" orient="horz" pos="798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: 3 Columns" showMasterSp="0">
  <p:cSld name="Title and Text: 3 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16248723" y="3240000"/>
            <a:ext cx="7126200" cy="9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l">
              <a:spcBef>
                <a:spcPts val="3600"/>
              </a:spcBef>
              <a:spcAft>
                <a:spcPts val="0"/>
              </a:spcAft>
              <a:buSzPts val="3200"/>
              <a:buFont typeface="Arial"/>
              <a:buChar char="•"/>
              <a:defRPr sz="2800"/>
            </a:lvl1pPr>
            <a:lvl2pPr indent="-457200" lvl="1" marL="914400" rtl="0" algn="l">
              <a:spcBef>
                <a:spcPts val="1200"/>
              </a:spcBef>
              <a:spcAft>
                <a:spcPts val="0"/>
              </a:spcAft>
              <a:buSzPts val="3600"/>
              <a:buChar char="•"/>
              <a:defRPr sz="2800"/>
            </a:lvl2pPr>
            <a:lvl3pPr indent="-457200" lvl="2" marL="1371600" rtl="0" algn="l">
              <a:spcBef>
                <a:spcPts val="600"/>
              </a:spcBef>
              <a:spcAft>
                <a:spcPts val="0"/>
              </a:spcAft>
              <a:buSzPts val="36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80" name="Google Shape;80;p19"/>
          <p:cNvSpPr txBox="1"/>
          <p:nvPr>
            <p:ph idx="2" type="body"/>
          </p:nvPr>
        </p:nvSpPr>
        <p:spPr>
          <a:xfrm>
            <a:off x="8628229" y="3240000"/>
            <a:ext cx="7126200" cy="9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l">
              <a:spcBef>
                <a:spcPts val="3600"/>
              </a:spcBef>
              <a:spcAft>
                <a:spcPts val="0"/>
              </a:spcAft>
              <a:buSzPts val="3200"/>
              <a:buFont typeface="Arial"/>
              <a:buChar char="•"/>
              <a:defRPr sz="2800"/>
            </a:lvl1pPr>
            <a:lvl2pPr indent="-457200" lvl="1" marL="914400" rtl="0" algn="l">
              <a:spcBef>
                <a:spcPts val="1200"/>
              </a:spcBef>
              <a:spcAft>
                <a:spcPts val="0"/>
              </a:spcAft>
              <a:buSzPts val="3600"/>
              <a:buChar char="•"/>
              <a:defRPr sz="2800"/>
            </a:lvl2pPr>
            <a:lvl3pPr indent="-457200" lvl="2" marL="1371600" rtl="0" algn="l">
              <a:spcBef>
                <a:spcPts val="600"/>
              </a:spcBef>
              <a:spcAft>
                <a:spcPts val="0"/>
              </a:spcAft>
              <a:buSzPts val="36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81" name="Google Shape;81;p19"/>
          <p:cNvSpPr txBox="1"/>
          <p:nvPr>
            <p:ph idx="3" type="body"/>
          </p:nvPr>
        </p:nvSpPr>
        <p:spPr>
          <a:xfrm>
            <a:off x="1007738" y="3240000"/>
            <a:ext cx="7126200" cy="9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l">
              <a:spcBef>
                <a:spcPts val="3600"/>
              </a:spcBef>
              <a:spcAft>
                <a:spcPts val="0"/>
              </a:spcAft>
              <a:buSzPts val="3200"/>
              <a:buFont typeface="Arial"/>
              <a:buChar char="•"/>
              <a:defRPr sz="2800"/>
            </a:lvl1pPr>
            <a:lvl2pPr indent="-457200" lvl="1" marL="914400" rtl="0" algn="l">
              <a:spcBef>
                <a:spcPts val="1200"/>
              </a:spcBef>
              <a:spcAft>
                <a:spcPts val="0"/>
              </a:spcAft>
              <a:buSzPts val="3600"/>
              <a:buChar char="•"/>
              <a:defRPr sz="2800"/>
            </a:lvl2pPr>
            <a:lvl3pPr indent="-457200" lvl="2" marL="1371600" rtl="0" algn="l">
              <a:spcBef>
                <a:spcPts val="600"/>
              </a:spcBef>
              <a:spcAft>
                <a:spcPts val="0"/>
              </a:spcAft>
              <a:buSzPts val="36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82" name="Google Shape;82;p19"/>
          <p:cNvSpPr txBox="1"/>
          <p:nvPr>
            <p:ph type="title"/>
          </p:nvPr>
        </p:nvSpPr>
        <p:spPr>
          <a:xfrm>
            <a:off x="1007740" y="1008000"/>
            <a:ext cx="223671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634">
          <p15:clr>
            <a:srgbClr val="FBAE40"/>
          </p15:clr>
        </p15:guide>
        <p15:guide id="3" pos="5125">
          <p15:clr>
            <a:srgbClr val="FBAE40"/>
          </p15:clr>
        </p15:guide>
        <p15:guide id="4" pos="5433">
          <p15:clr>
            <a:srgbClr val="FBAE40"/>
          </p15:clr>
        </p15:guide>
        <p15:guide id="5" pos="9925">
          <p15:clr>
            <a:srgbClr val="FBAE40"/>
          </p15:clr>
        </p15:guide>
        <p15:guide id="6" pos="10235">
          <p15:clr>
            <a:srgbClr val="FBAE40"/>
          </p15:clr>
        </p15:guide>
        <p15:guide id="7" pos="14724">
          <p15:clr>
            <a:srgbClr val="FBAE40"/>
          </p15:clr>
        </p15:guide>
        <p15:guide id="8" orient="horz" pos="1102">
          <p15:clr>
            <a:srgbClr val="FBAE40"/>
          </p15:clr>
        </p15:guide>
        <p15:guide id="9" orient="horz" pos="2040">
          <p15:clr>
            <a:srgbClr val="FBAE40"/>
          </p15:clr>
        </p15:guide>
        <p15:guide id="10" orient="horz" pos="79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: 2 Columns" showMasterSp="0">
  <p:cSld name="Title and Text: 2 Column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idx="1" type="body"/>
          </p:nvPr>
        </p:nvSpPr>
        <p:spPr>
          <a:xfrm>
            <a:off x="12721641" y="3240000"/>
            <a:ext cx="10653300" cy="9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l">
              <a:spcBef>
                <a:spcPts val="3600"/>
              </a:spcBef>
              <a:spcAft>
                <a:spcPts val="0"/>
              </a:spcAft>
              <a:buSzPts val="3200"/>
              <a:buFont typeface="Arial"/>
              <a:buChar char="•"/>
              <a:defRPr sz="2800"/>
            </a:lvl1pPr>
            <a:lvl2pPr indent="-457200" lvl="1" marL="914400" rtl="0" algn="l">
              <a:spcBef>
                <a:spcPts val="1200"/>
              </a:spcBef>
              <a:spcAft>
                <a:spcPts val="0"/>
              </a:spcAft>
              <a:buSzPts val="3600"/>
              <a:buChar char="•"/>
              <a:defRPr sz="2800"/>
            </a:lvl2pPr>
            <a:lvl3pPr indent="-457200" lvl="2" marL="1371600" rtl="0" algn="l">
              <a:spcBef>
                <a:spcPts val="600"/>
              </a:spcBef>
              <a:spcAft>
                <a:spcPts val="0"/>
              </a:spcAft>
              <a:buSzPts val="36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85" name="Google Shape;85;p20"/>
          <p:cNvSpPr txBox="1"/>
          <p:nvPr>
            <p:ph idx="2" type="body"/>
          </p:nvPr>
        </p:nvSpPr>
        <p:spPr>
          <a:xfrm>
            <a:off x="1007738" y="3240000"/>
            <a:ext cx="10653300" cy="9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l">
              <a:spcBef>
                <a:spcPts val="3600"/>
              </a:spcBef>
              <a:spcAft>
                <a:spcPts val="0"/>
              </a:spcAft>
              <a:buSzPts val="3200"/>
              <a:buFont typeface="Arial"/>
              <a:buChar char="•"/>
              <a:defRPr sz="2800"/>
            </a:lvl1pPr>
            <a:lvl2pPr indent="-457200" lvl="1" marL="914400" rtl="0" algn="l">
              <a:spcBef>
                <a:spcPts val="1200"/>
              </a:spcBef>
              <a:spcAft>
                <a:spcPts val="0"/>
              </a:spcAft>
              <a:buSzPts val="3600"/>
              <a:buChar char="•"/>
              <a:defRPr sz="2800"/>
            </a:lvl2pPr>
            <a:lvl3pPr indent="-457200" lvl="2" marL="1371600" rtl="0" algn="l">
              <a:spcBef>
                <a:spcPts val="600"/>
              </a:spcBef>
              <a:spcAft>
                <a:spcPts val="0"/>
              </a:spcAft>
              <a:buSzPts val="3600"/>
              <a:buChar char="•"/>
              <a:defRPr sz="2800"/>
            </a:lvl3pPr>
            <a:lvl4pPr indent="-501650" lvl="3" marL="1828800" rtl="0" algn="l">
              <a:spcBef>
                <a:spcPts val="600"/>
              </a:spcBef>
              <a:spcAft>
                <a:spcPts val="0"/>
              </a:spcAft>
              <a:buSzPts val="4300"/>
              <a:buChar char="•"/>
              <a:defRPr sz="2800"/>
            </a:lvl4pPr>
            <a:lvl5pPr indent="-457200" lvl="4" marL="2286000" rtl="0" algn="l">
              <a:spcBef>
                <a:spcPts val="200"/>
              </a:spcBef>
              <a:spcAft>
                <a:spcPts val="0"/>
              </a:spcAft>
              <a:buSzPts val="3600"/>
              <a:buChar char="•"/>
              <a:defRPr sz="2800"/>
            </a:lvl5pPr>
            <a:lvl6pPr indent="-457200" lvl="5" marL="27432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6pPr>
            <a:lvl7pPr indent="-457200" lvl="6" marL="32004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7pPr>
            <a:lvl8pPr indent="-457200" lvl="7" marL="36576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8pPr>
            <a:lvl9pPr indent="-457200" lvl="8" marL="41148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2800"/>
            </a:lvl9pPr>
          </a:lstStyle>
          <a:p/>
        </p:txBody>
      </p:sp>
      <p:sp>
        <p:nvSpPr>
          <p:cNvPr id="86" name="Google Shape;86;p20"/>
          <p:cNvSpPr txBox="1"/>
          <p:nvPr>
            <p:ph type="title"/>
          </p:nvPr>
        </p:nvSpPr>
        <p:spPr>
          <a:xfrm>
            <a:off x="1007740" y="1008000"/>
            <a:ext cx="223671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34">
          <p15:clr>
            <a:srgbClr val="FBAE40"/>
          </p15:clr>
        </p15:guide>
        <p15:guide id="2" orient="horz" pos="7982">
          <p15:clr>
            <a:srgbClr val="FBAE40"/>
          </p15:clr>
        </p15:guide>
        <p15:guide id="3" pos="14724">
          <p15:clr>
            <a:srgbClr val="FBAE40"/>
          </p15:clr>
        </p15:guide>
        <p15:guide id="4" pos="7346">
          <p15:clr>
            <a:srgbClr val="FBAE40"/>
          </p15:clr>
        </p15:guide>
        <p15:guide id="5" pos="8012">
          <p15:clr>
            <a:srgbClr val="FBAE40"/>
          </p15:clr>
        </p15:guide>
        <p15:guide id="6" orient="horz" pos="634">
          <p15:clr>
            <a:srgbClr val="FBAE40"/>
          </p15:clr>
        </p15:guide>
        <p15:guide id="7" orient="horz" pos="1102">
          <p15:clr>
            <a:srgbClr val="FBAE40"/>
          </p15:clr>
        </p15:guide>
        <p15:guide id="8" orient="horz" pos="20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i punktor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387453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387453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63373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373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373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373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3729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showMasterSp="0" type="obj">
  <p:cSld name="OBJECT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5" name="Google Shape;95;p22"/>
          <p:cNvSpPr/>
          <p:nvPr/>
        </p:nvSpPr>
        <p:spPr>
          <a:xfrm>
            <a:off x="23252416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6" name="Google Shape;96;p22"/>
          <p:cNvSpPr/>
          <p:nvPr/>
        </p:nvSpPr>
        <p:spPr>
          <a:xfrm>
            <a:off x="23252416" y="1682478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7" name="Google Shape;97;p22"/>
          <p:cNvSpPr/>
          <p:nvPr/>
        </p:nvSpPr>
        <p:spPr>
          <a:xfrm>
            <a:off x="23252416" y="2412447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8" name="Google Shape;98;p22"/>
          <p:cNvSpPr/>
          <p:nvPr/>
        </p:nvSpPr>
        <p:spPr>
          <a:xfrm>
            <a:off x="20325282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9" name="Google Shape;99;p22"/>
          <p:cNvSpPr/>
          <p:nvPr/>
        </p:nvSpPr>
        <p:spPr>
          <a:xfrm>
            <a:off x="20325282" y="1682478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0" name="Google Shape;100;p22"/>
          <p:cNvSpPr/>
          <p:nvPr/>
        </p:nvSpPr>
        <p:spPr>
          <a:xfrm>
            <a:off x="21788856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1" name="Google Shape;101;p22"/>
          <p:cNvSpPr/>
          <p:nvPr/>
        </p:nvSpPr>
        <p:spPr>
          <a:xfrm>
            <a:off x="21788856" y="1682478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2" name="Google Shape;102;p22"/>
          <p:cNvSpPr/>
          <p:nvPr/>
        </p:nvSpPr>
        <p:spPr>
          <a:xfrm>
            <a:off x="18861722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3" name="Google Shape;103;p22"/>
          <p:cNvSpPr/>
          <p:nvPr/>
        </p:nvSpPr>
        <p:spPr>
          <a:xfrm>
            <a:off x="22520630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4" name="Google Shape;104;p22"/>
          <p:cNvSpPr/>
          <p:nvPr/>
        </p:nvSpPr>
        <p:spPr>
          <a:xfrm>
            <a:off x="22520630" y="1682478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5" name="Google Shape;105;p22"/>
          <p:cNvSpPr/>
          <p:nvPr/>
        </p:nvSpPr>
        <p:spPr>
          <a:xfrm>
            <a:off x="22520630" y="2412447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6" name="Google Shape;106;p22"/>
          <p:cNvSpPr/>
          <p:nvPr/>
        </p:nvSpPr>
        <p:spPr>
          <a:xfrm>
            <a:off x="19593497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7" name="Google Shape;107;p22"/>
          <p:cNvSpPr/>
          <p:nvPr/>
        </p:nvSpPr>
        <p:spPr>
          <a:xfrm>
            <a:off x="21057070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8" name="Google Shape;108;p22"/>
          <p:cNvSpPr/>
          <p:nvPr/>
        </p:nvSpPr>
        <p:spPr>
          <a:xfrm>
            <a:off x="21057070" y="1682478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09" name="Google Shape;109;p22"/>
          <p:cNvSpPr/>
          <p:nvPr/>
        </p:nvSpPr>
        <p:spPr>
          <a:xfrm>
            <a:off x="18129936" y="915249"/>
            <a:ext cx="211733" cy="190944"/>
          </a:xfrm>
          <a:custGeom>
            <a:rect b="b" l="l" r="r" t="t"/>
            <a:pathLst>
              <a:path extrusionOk="0" h="157480" w="174625">
                <a:moveTo>
                  <a:pt x="0" y="0"/>
                </a:moveTo>
                <a:lnTo>
                  <a:pt x="174413" y="0"/>
                </a:lnTo>
                <a:lnTo>
                  <a:pt x="87201" y="15696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21275">
            <a:solidFill>
              <a:srgbClr val="003F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0" name="Google Shape;110;p22"/>
          <p:cNvSpPr/>
          <p:nvPr/>
        </p:nvSpPr>
        <p:spPr>
          <a:xfrm>
            <a:off x="869138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1" name="Google Shape;111;p22"/>
          <p:cNvSpPr/>
          <p:nvPr/>
        </p:nvSpPr>
        <p:spPr>
          <a:xfrm>
            <a:off x="869138" y="11958664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2" name="Google Shape;112;p22"/>
          <p:cNvSpPr/>
          <p:nvPr/>
        </p:nvSpPr>
        <p:spPr>
          <a:xfrm>
            <a:off x="869138" y="11228695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3" name="Google Shape;113;p22"/>
          <p:cNvSpPr/>
          <p:nvPr/>
        </p:nvSpPr>
        <p:spPr>
          <a:xfrm>
            <a:off x="3796271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4" name="Google Shape;114;p22"/>
          <p:cNvSpPr/>
          <p:nvPr/>
        </p:nvSpPr>
        <p:spPr>
          <a:xfrm>
            <a:off x="3796271" y="11958664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5" name="Google Shape;115;p22"/>
          <p:cNvSpPr/>
          <p:nvPr/>
        </p:nvSpPr>
        <p:spPr>
          <a:xfrm>
            <a:off x="2332704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6" name="Google Shape;116;p22"/>
          <p:cNvSpPr/>
          <p:nvPr/>
        </p:nvSpPr>
        <p:spPr>
          <a:xfrm>
            <a:off x="2332704" y="11958664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7" name="Google Shape;117;p22"/>
          <p:cNvSpPr/>
          <p:nvPr/>
        </p:nvSpPr>
        <p:spPr>
          <a:xfrm>
            <a:off x="5259836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8" name="Google Shape;118;p22"/>
          <p:cNvSpPr/>
          <p:nvPr/>
        </p:nvSpPr>
        <p:spPr>
          <a:xfrm>
            <a:off x="1600922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19" name="Google Shape;119;p22"/>
          <p:cNvSpPr/>
          <p:nvPr/>
        </p:nvSpPr>
        <p:spPr>
          <a:xfrm>
            <a:off x="1600922" y="11958664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0" name="Google Shape;120;p22"/>
          <p:cNvSpPr/>
          <p:nvPr/>
        </p:nvSpPr>
        <p:spPr>
          <a:xfrm>
            <a:off x="1600922" y="11228695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1" name="Google Shape;121;p22"/>
          <p:cNvSpPr/>
          <p:nvPr/>
        </p:nvSpPr>
        <p:spPr>
          <a:xfrm>
            <a:off x="4528054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2" name="Google Shape;122;p22"/>
          <p:cNvSpPr/>
          <p:nvPr/>
        </p:nvSpPr>
        <p:spPr>
          <a:xfrm>
            <a:off x="3064487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3" name="Google Shape;123;p22"/>
          <p:cNvSpPr/>
          <p:nvPr/>
        </p:nvSpPr>
        <p:spPr>
          <a:xfrm>
            <a:off x="3064487" y="11958664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4" name="Google Shape;124;p22"/>
          <p:cNvSpPr/>
          <p:nvPr/>
        </p:nvSpPr>
        <p:spPr>
          <a:xfrm>
            <a:off x="5991618" y="12725899"/>
            <a:ext cx="211733" cy="190943"/>
          </a:xfrm>
          <a:custGeom>
            <a:rect b="b" l="l" r="r" t="t"/>
            <a:pathLst>
              <a:path extrusionOk="0" h="157479" w="174625">
                <a:moveTo>
                  <a:pt x="174413" y="156969"/>
                </a:moveTo>
                <a:lnTo>
                  <a:pt x="0" y="156969"/>
                </a:lnTo>
                <a:lnTo>
                  <a:pt x="87201" y="0"/>
                </a:lnTo>
                <a:lnTo>
                  <a:pt x="174413" y="156969"/>
                </a:lnTo>
                <a:close/>
              </a:path>
            </a:pathLst>
          </a:custGeom>
          <a:noFill/>
          <a:ln cap="flat" cmpd="sng" w="21275">
            <a:solidFill>
              <a:srgbClr val="1EED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1466660" y="1912593"/>
            <a:ext cx="52080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5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1466665" y="2438428"/>
            <a:ext cx="21523500" cy="52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2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ctrTitle"/>
          </p:nvPr>
        </p:nvSpPr>
        <p:spPr>
          <a:xfrm>
            <a:off x="1828799" y="4251959"/>
            <a:ext cx="20726400" cy="28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" type="subTitle"/>
          </p:nvPr>
        </p:nvSpPr>
        <p:spPr>
          <a:xfrm>
            <a:off x="3657600" y="7680960"/>
            <a:ext cx="17069100" cy="3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1466660" y="1912593"/>
            <a:ext cx="52080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5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1219200" y="3154679"/>
            <a:ext cx="10607100" cy="90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2" type="body"/>
          </p:nvPr>
        </p:nvSpPr>
        <p:spPr>
          <a:xfrm>
            <a:off x="12557759" y="3154679"/>
            <a:ext cx="10607100" cy="90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1466660" y="1912593"/>
            <a:ext cx="52080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5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obj">
  <p:cSld name="OBJEC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28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8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showMasterSp="0">
  <p:cSld name="Title 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9"/>
          <p:cNvSpPr txBox="1"/>
          <p:nvPr>
            <p:ph type="title"/>
          </p:nvPr>
        </p:nvSpPr>
        <p:spPr>
          <a:xfrm>
            <a:off x="3950676" y="5098794"/>
            <a:ext cx="164829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lt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165" name="Google Shape;165;p29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9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3950676" y="5098794"/>
            <a:ext cx="164829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lt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3078057" y="2350312"/>
            <a:ext cx="18228000" cy="4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10600" u="none" cap="none" strike="noStrike">
                <a:solidFill>
                  <a:srgbClr val="4CBA87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30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" name="Google Shape;172;p30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" name="Google Shape;173;p30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itle Slide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1"/>
          <p:cNvSpPr txBox="1"/>
          <p:nvPr>
            <p:ph type="ctrTitle"/>
          </p:nvPr>
        </p:nvSpPr>
        <p:spPr>
          <a:xfrm>
            <a:off x="2347680" y="3069962"/>
            <a:ext cx="19688700" cy="4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dk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177" name="Google Shape;177;p31"/>
          <p:cNvSpPr txBox="1"/>
          <p:nvPr>
            <p:ph idx="1" type="subTitle"/>
          </p:nvPr>
        </p:nvSpPr>
        <p:spPr>
          <a:xfrm>
            <a:off x="3924330" y="9393262"/>
            <a:ext cx="16535100" cy="19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31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31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" name="Google Shape;180;p31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showMasterSp="0">
  <p:cSld name="Two Content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2"/>
          <p:cNvSpPr/>
          <p:nvPr/>
        </p:nvSpPr>
        <p:spPr>
          <a:xfrm>
            <a:off x="954164" y="4646857"/>
            <a:ext cx="5005364" cy="6316567"/>
          </a:xfrm>
          <a:custGeom>
            <a:rect b="b" l="l" r="r" t="t"/>
            <a:pathLst>
              <a:path extrusionOk="0" h="5209540" w="4128135">
                <a:moveTo>
                  <a:pt x="0" y="5209474"/>
                </a:moveTo>
                <a:lnTo>
                  <a:pt x="4127989" y="5209474"/>
                </a:lnTo>
                <a:lnTo>
                  <a:pt x="4127989" y="0"/>
                </a:lnTo>
                <a:lnTo>
                  <a:pt x="0" y="0"/>
                </a:lnTo>
                <a:lnTo>
                  <a:pt x="0" y="5209474"/>
                </a:lnTo>
                <a:close/>
              </a:path>
            </a:pathLst>
          </a:custGeom>
          <a:solidFill>
            <a:srgbClr val="000000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32"/>
          <p:cNvSpPr/>
          <p:nvPr/>
        </p:nvSpPr>
        <p:spPr>
          <a:xfrm>
            <a:off x="1487562" y="5435217"/>
            <a:ext cx="4555720" cy="4489504"/>
          </a:xfrm>
          <a:custGeom>
            <a:rect b="b" l="l" r="r" t="t"/>
            <a:pathLst>
              <a:path extrusionOk="0" h="3702684" w="3757295">
                <a:moveTo>
                  <a:pt x="37572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702662"/>
                </a:lnTo>
                <a:lnTo>
                  <a:pt x="3395687" y="3702662"/>
                </a:lnTo>
                <a:lnTo>
                  <a:pt x="3757236" y="3341102"/>
                </a:lnTo>
                <a:lnTo>
                  <a:pt x="3757236" y="0"/>
                </a:lnTo>
                <a:close/>
              </a:path>
            </a:pathLst>
          </a:custGeom>
          <a:solidFill>
            <a:srgbClr val="FFFFFF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2"/>
          <p:cNvSpPr/>
          <p:nvPr/>
        </p:nvSpPr>
        <p:spPr>
          <a:xfrm>
            <a:off x="5960947" y="4088097"/>
            <a:ext cx="5005362" cy="6874772"/>
          </a:xfrm>
          <a:custGeom>
            <a:rect b="b" l="l" r="r" t="t"/>
            <a:pathLst>
              <a:path extrusionOk="0" h="5669915" w="4128134">
                <a:moveTo>
                  <a:pt x="0" y="5669356"/>
                </a:moveTo>
                <a:lnTo>
                  <a:pt x="4127999" y="5669356"/>
                </a:lnTo>
                <a:lnTo>
                  <a:pt x="4127999" y="0"/>
                </a:lnTo>
                <a:lnTo>
                  <a:pt x="0" y="0"/>
                </a:lnTo>
                <a:lnTo>
                  <a:pt x="0" y="5669356"/>
                </a:lnTo>
                <a:close/>
              </a:path>
            </a:pathLst>
          </a:custGeom>
          <a:solidFill>
            <a:srgbClr val="000000">
              <a:alpha val="1569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2"/>
          <p:cNvSpPr/>
          <p:nvPr/>
        </p:nvSpPr>
        <p:spPr>
          <a:xfrm>
            <a:off x="6494352" y="4876458"/>
            <a:ext cx="4555720" cy="5048480"/>
          </a:xfrm>
          <a:custGeom>
            <a:rect b="b" l="l" r="r" t="t"/>
            <a:pathLst>
              <a:path extrusionOk="0" h="4163695" w="3757295">
                <a:moveTo>
                  <a:pt x="37572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4163381"/>
                </a:lnTo>
                <a:lnTo>
                  <a:pt x="3395687" y="4163381"/>
                </a:lnTo>
                <a:lnTo>
                  <a:pt x="3757236" y="3801821"/>
                </a:lnTo>
                <a:lnTo>
                  <a:pt x="3757236" y="0"/>
                </a:lnTo>
                <a:close/>
              </a:path>
            </a:pathLst>
          </a:custGeom>
          <a:solidFill>
            <a:srgbClr val="FFFFFF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32"/>
          <p:cNvSpPr/>
          <p:nvPr/>
        </p:nvSpPr>
        <p:spPr>
          <a:xfrm>
            <a:off x="10967745" y="3605530"/>
            <a:ext cx="5005362" cy="7359063"/>
          </a:xfrm>
          <a:custGeom>
            <a:rect b="b" l="l" r="r" t="t"/>
            <a:pathLst>
              <a:path extrusionOk="0" h="6069330" w="4128134">
                <a:moveTo>
                  <a:pt x="0" y="6068925"/>
                </a:moveTo>
                <a:lnTo>
                  <a:pt x="4127989" y="6068925"/>
                </a:lnTo>
                <a:lnTo>
                  <a:pt x="4127989" y="0"/>
                </a:lnTo>
                <a:lnTo>
                  <a:pt x="0" y="0"/>
                </a:lnTo>
                <a:lnTo>
                  <a:pt x="0" y="6068925"/>
                </a:lnTo>
                <a:close/>
              </a:path>
            </a:pathLst>
          </a:custGeom>
          <a:solidFill>
            <a:srgbClr val="000000">
              <a:alpha val="1765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11501143" y="4393891"/>
            <a:ext cx="4555719" cy="5531231"/>
          </a:xfrm>
          <a:custGeom>
            <a:rect b="b" l="l" r="r" t="t"/>
            <a:pathLst>
              <a:path extrusionOk="0" h="4561840" w="3757294">
                <a:moveTo>
                  <a:pt x="37572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4561274"/>
                </a:lnTo>
                <a:lnTo>
                  <a:pt x="3395687" y="4561274"/>
                </a:lnTo>
                <a:lnTo>
                  <a:pt x="3757236" y="4199715"/>
                </a:lnTo>
                <a:lnTo>
                  <a:pt x="3757236" y="0"/>
                </a:lnTo>
                <a:close/>
              </a:path>
            </a:pathLst>
          </a:custGeom>
          <a:solidFill>
            <a:srgbClr val="FFFFFF">
              <a:alpha val="8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2"/>
          <p:cNvSpPr/>
          <p:nvPr/>
        </p:nvSpPr>
        <p:spPr>
          <a:xfrm>
            <a:off x="15974530" y="3164364"/>
            <a:ext cx="6381242" cy="7802547"/>
          </a:xfrm>
          <a:custGeom>
            <a:rect b="b" l="l" r="r" t="t"/>
            <a:pathLst>
              <a:path extrusionOk="0" h="6435090" w="5262880">
                <a:moveTo>
                  <a:pt x="0" y="0"/>
                </a:moveTo>
                <a:lnTo>
                  <a:pt x="5262248" y="0"/>
                </a:lnTo>
                <a:lnTo>
                  <a:pt x="5262248" y="6434568"/>
                </a:lnTo>
                <a:lnTo>
                  <a:pt x="0" y="6434568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2"/>
          <p:cNvSpPr/>
          <p:nvPr/>
        </p:nvSpPr>
        <p:spPr>
          <a:xfrm>
            <a:off x="16507931" y="3952722"/>
            <a:ext cx="4555719" cy="5971634"/>
          </a:xfrm>
          <a:custGeom>
            <a:rect b="b" l="l" r="r" t="t"/>
            <a:pathLst>
              <a:path extrusionOk="0" h="4925059" w="3757294">
                <a:moveTo>
                  <a:pt x="37572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4925033"/>
                </a:lnTo>
                <a:lnTo>
                  <a:pt x="3395687" y="4925033"/>
                </a:lnTo>
                <a:lnTo>
                  <a:pt x="3757236" y="4563484"/>
                </a:lnTo>
                <a:lnTo>
                  <a:pt x="37572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2"/>
          <p:cNvSpPr txBox="1"/>
          <p:nvPr>
            <p:ph type="title"/>
          </p:nvPr>
        </p:nvSpPr>
        <p:spPr>
          <a:xfrm>
            <a:off x="3950676" y="5098794"/>
            <a:ext cx="164829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lt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2161867" y="2741485"/>
            <a:ext cx="9316200" cy="80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rgbClr val="425466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32"/>
          <p:cNvSpPr txBox="1"/>
          <p:nvPr>
            <p:ph idx="2" type="body"/>
          </p:nvPr>
        </p:nvSpPr>
        <p:spPr>
          <a:xfrm>
            <a:off x="13082908" y="2392003"/>
            <a:ext cx="8738700" cy="9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5500" u="none" cap="none" strike="noStrike">
                <a:solidFill>
                  <a:srgbClr val="425466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" name="Google Shape;194;p32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32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32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djęcie (poziomo)">
  <p:cSld name="Zdjęcie (poziomo)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>
            <p:ph idx="2" type="pic"/>
          </p:nvPr>
        </p:nvSpPr>
        <p:spPr>
          <a:xfrm>
            <a:off x="5334000" y="946546"/>
            <a:ext cx="13716002" cy="8304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203" name="Google Shape;203;p34"/>
          <p:cNvSpPr txBox="1"/>
          <p:nvPr>
            <p:ph idx="1" type="subTitle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204" name="Google Shape;204;p3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207" name="Google Shape;207;p3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rtl="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11" name="Google Shape;211;p36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14" name="Google Shape;214;p37"/>
          <p:cNvSpPr txBox="1"/>
          <p:nvPr>
            <p:ph idx="1" type="body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rtl="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15" name="Google Shape;215;p37"/>
          <p:cNvSpPr txBox="1"/>
          <p:nvPr>
            <p:ph idx="2" type="body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rtl="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16" name="Google Shape;216;p37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19" name="Google Shape;219;p38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222" name="Google Shape;222;p39"/>
          <p:cNvSpPr txBox="1"/>
          <p:nvPr>
            <p:ph idx="1" type="body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431800" lvl="0" marL="457200" rt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 rtl="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 rtl="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 rtl="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 rtl="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23" name="Google Shape;223;p39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/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226" name="Google Shape;226;p40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41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230" name="Google Shape;230;p41"/>
          <p:cNvSpPr txBox="1"/>
          <p:nvPr>
            <p:ph idx="1" type="subTitle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231" name="Google Shape;231;p41"/>
          <p:cNvSpPr txBox="1"/>
          <p:nvPr>
            <p:ph idx="2" type="body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533400" lvl="0" marL="457200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rtl="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rtl="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rtl="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rtl="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32" name="Google Shape;232;p41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idx="1" type="body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235" name="Google Shape;235;p42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hasCustomPrompt="1" type="title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</p:spPr>
        <p:txBody>
          <a:bodyPr anchorCtr="0" anchor="b" bIns="243800" lIns="243800" spcFirstLastPara="1" rIns="243800" wrap="square" tIns="2438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238" name="Google Shape;238;p43"/>
          <p:cNvSpPr txBox="1"/>
          <p:nvPr>
            <p:ph idx="1" type="body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rtl="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rtl="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rtl="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rtl="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rtl="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rtl="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rtl="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rtl="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rtl="0" algn="ctr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39" name="Google Shape;239;p43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(na środku)">
  <p:cSld name="Tytuł (na środku)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i podtytuł">
  <p:cSld name="TITLE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5"/>
          <p:cNvSpPr txBox="1"/>
          <p:nvPr>
            <p:ph type="title"/>
          </p:nvPr>
        </p:nvSpPr>
        <p:spPr>
          <a:xfrm>
            <a:off x="4833937" y="2303859"/>
            <a:ext cx="14715900" cy="46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00" lIns="71400" spcFirstLastPara="1" rIns="71400" wrap="square" tIns="714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1" type="body"/>
          </p:nvPr>
        </p:nvSpPr>
        <p:spPr>
          <a:xfrm>
            <a:off x="4833937" y="7090171"/>
            <a:ext cx="147159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12" type="sldNum"/>
          </p:nvPr>
        </p:nvSpPr>
        <p:spPr>
          <a:xfrm>
            <a:off x="11954103" y="13073062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6"/>
          <p:cNvSpPr txBox="1"/>
          <p:nvPr>
            <p:ph type="title"/>
          </p:nvPr>
        </p:nvSpPr>
        <p:spPr>
          <a:xfrm>
            <a:off x="14382101" y="1526393"/>
            <a:ext cx="20856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500"/>
              <a:buNone/>
              <a:defRPr b="0" i="0" sz="6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48" name="Google Shape;248;p46"/>
          <p:cNvSpPr txBox="1"/>
          <p:nvPr>
            <p:ph idx="1" type="body"/>
          </p:nvPr>
        </p:nvSpPr>
        <p:spPr>
          <a:xfrm>
            <a:off x="0" y="5461022"/>
            <a:ext cx="243840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2pPr>
            <a:lvl3pPr indent="-228600" lvl="2" marL="13716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3pPr>
            <a:lvl4pPr indent="-228600" lvl="3" marL="18288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4pPr>
            <a:lvl5pPr indent="-228600" lvl="4" marL="22860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5pPr>
            <a:lvl6pPr indent="-228600" lvl="5" marL="27432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6pPr>
            <a:lvl7pPr indent="-228600" lvl="6" marL="32004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7pPr>
            <a:lvl8pPr indent="-228600" lvl="7" marL="365760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/>
            </a:lvl8pPr>
            <a:lvl9pPr indent="-228600" lvl="8" marL="4114800" rtl="0" algn="l">
              <a:spcBef>
                <a:spcPts val="4300"/>
              </a:spcBef>
              <a:spcAft>
                <a:spcPts val="4300"/>
              </a:spcAft>
              <a:buSzPts val="3700"/>
              <a:buNone/>
              <a:defRPr/>
            </a:lvl9pPr>
          </a:lstStyle>
          <a:p/>
        </p:txBody>
      </p:sp>
      <p:sp>
        <p:nvSpPr>
          <p:cNvPr id="249" name="Google Shape;249;p46"/>
          <p:cNvSpPr txBox="1"/>
          <p:nvPr>
            <p:ph idx="11" type="ftr"/>
          </p:nvPr>
        </p:nvSpPr>
        <p:spPr>
          <a:xfrm>
            <a:off x="8290560" y="12755881"/>
            <a:ext cx="78024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50" name="Google Shape;250;p46"/>
          <p:cNvSpPr txBox="1"/>
          <p:nvPr>
            <p:ph idx="10" type="dt"/>
          </p:nvPr>
        </p:nvSpPr>
        <p:spPr>
          <a:xfrm>
            <a:off x="1219200" y="12755881"/>
            <a:ext cx="56079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51" name="Google Shape;251;p46"/>
          <p:cNvSpPr txBox="1"/>
          <p:nvPr>
            <p:ph idx="12" type="sldNum"/>
          </p:nvPr>
        </p:nvSpPr>
        <p:spPr>
          <a:xfrm>
            <a:off x="17556481" y="12755881"/>
            <a:ext cx="56079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21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Title and Conten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/>
          <p:nvPr>
            <p:ph type="title"/>
          </p:nvPr>
        </p:nvSpPr>
        <p:spPr>
          <a:xfrm>
            <a:off x="3950676" y="5098794"/>
            <a:ext cx="164823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500"/>
              <a:buNone/>
              <a:defRPr b="0" i="0" sz="10700" u="none" cap="none" strike="noStrike">
                <a:solidFill>
                  <a:schemeClr val="lt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 sz="2100"/>
            </a:lvl9pPr>
          </a:lstStyle>
          <a:p/>
        </p:txBody>
      </p:sp>
      <p:sp>
        <p:nvSpPr>
          <p:cNvPr id="254" name="Google Shape;254;p47"/>
          <p:cNvSpPr txBox="1"/>
          <p:nvPr>
            <p:ph idx="1" type="body"/>
          </p:nvPr>
        </p:nvSpPr>
        <p:spPr>
          <a:xfrm>
            <a:off x="3078057" y="2350312"/>
            <a:ext cx="18228000" cy="4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b="1" i="0" sz="10700" u="none" cap="none" strike="noStrike">
                <a:solidFill>
                  <a:srgbClr val="4CBA87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300"/>
              </a:spcBef>
              <a:spcAft>
                <a:spcPts val="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300"/>
              </a:spcBef>
              <a:spcAft>
                <a:spcPts val="4300"/>
              </a:spcAft>
              <a:buSzPts val="3700"/>
              <a:buNone/>
              <a:defRPr b="0" i="0" sz="21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" name="Google Shape;255;p47"/>
          <p:cNvSpPr txBox="1"/>
          <p:nvPr>
            <p:ph idx="11" type="ftr"/>
          </p:nvPr>
        </p:nvSpPr>
        <p:spPr>
          <a:xfrm>
            <a:off x="8290560" y="12755881"/>
            <a:ext cx="78024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" name="Google Shape;256;p47"/>
          <p:cNvSpPr txBox="1"/>
          <p:nvPr>
            <p:ph idx="10" type="dt"/>
          </p:nvPr>
        </p:nvSpPr>
        <p:spPr>
          <a:xfrm>
            <a:off x="1219200" y="12755881"/>
            <a:ext cx="56079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" name="Google Shape;257;p47"/>
          <p:cNvSpPr txBox="1"/>
          <p:nvPr>
            <p:ph idx="12" type="sldNum"/>
          </p:nvPr>
        </p:nvSpPr>
        <p:spPr>
          <a:xfrm>
            <a:off x="17556481" y="12755881"/>
            <a:ext cx="56079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i podtytuł 1">
  <p:cSld name="TITLE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8"/>
          <p:cNvSpPr txBox="1"/>
          <p:nvPr>
            <p:ph type="title"/>
          </p:nvPr>
        </p:nvSpPr>
        <p:spPr>
          <a:xfrm>
            <a:off x="4833937" y="2303859"/>
            <a:ext cx="14715900" cy="46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00" lIns="71400" spcFirstLastPara="1" rIns="71400" wrap="square" tIns="714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0" name="Google Shape;260;p48"/>
          <p:cNvSpPr txBox="1"/>
          <p:nvPr>
            <p:ph idx="1" type="body"/>
          </p:nvPr>
        </p:nvSpPr>
        <p:spPr>
          <a:xfrm>
            <a:off x="4833937" y="7090171"/>
            <a:ext cx="147159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"/>
              <a:buNone/>
              <a:defRPr b="0" i="0" sz="5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Helvetica Neue"/>
              <a:buChar char="•"/>
              <a:defRPr b="0" i="0" sz="4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1" name="Google Shape;261;p48"/>
          <p:cNvSpPr txBox="1"/>
          <p:nvPr>
            <p:ph idx="12" type="sldNum"/>
          </p:nvPr>
        </p:nvSpPr>
        <p:spPr>
          <a:xfrm>
            <a:off x="11954103" y="13073062"/>
            <a:ext cx="466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00" lIns="71400" spcFirstLastPara="1" rIns="71400" wrap="square" tIns="714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b="0" i="0" sz="21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djęcie (pionowo)">
  <p:cSld name="Zdjęcie (pionowo)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>
            <p:ph idx="2" type="pic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b="0" i="0" sz="8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(na górze)">
  <p:cSld name="Tytuł (na górze)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387453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ytuł i punktory ze zdjęciem">
  <p:cSld name="Tytuł i punktory ze zdjęcie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>
            <p:ph idx="2" type="pic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4387453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578485" lvl="0" marL="4572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78485" lvl="1" marL="9144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78485" lvl="2" marL="13716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578485" lvl="3" marL="18288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578485" lvl="4" marL="22860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unktory">
  <p:cSld name="Punktor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body"/>
          </p:nvPr>
        </p:nvSpPr>
        <p:spPr>
          <a:xfrm>
            <a:off x="4387453" y="1785937"/>
            <a:ext cx="15609095" cy="10144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63373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373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373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373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3729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djęcie (3 sztuki)">
  <p:cSld name="Zdjęcie (3 sztuki)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>
            <p:ph idx="2" type="pic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0"/>
          <p:cNvSpPr/>
          <p:nvPr>
            <p:ph idx="3" type="pic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" name="Google Shape;44;p10"/>
          <p:cNvSpPr/>
          <p:nvPr>
            <p:ph idx="4" type="pic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387453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87453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63373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373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373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373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3729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3729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3729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3729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3729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380"/>
              <a:buFont typeface="Helvetica Neue"/>
              <a:buChar char="•"/>
              <a:defRPr b="0" i="0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type="title"/>
          </p:nvPr>
        </p:nvSpPr>
        <p:spPr>
          <a:xfrm>
            <a:off x="1466660" y="1912593"/>
            <a:ext cx="52080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5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89" name="Google Shape;89;p21"/>
          <p:cNvSpPr txBox="1"/>
          <p:nvPr>
            <p:ph idx="1" type="body"/>
          </p:nvPr>
        </p:nvSpPr>
        <p:spPr>
          <a:xfrm>
            <a:off x="1466665" y="2438428"/>
            <a:ext cx="21523500" cy="52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2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9pPr>
          </a:lstStyle>
          <a:p/>
        </p:txBody>
      </p:sp>
      <p:sp>
        <p:nvSpPr>
          <p:cNvPr id="91" name="Google Shape;91;p21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950676" y="5098794"/>
            <a:ext cx="164829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10600" u="none" cap="none" strike="noStrike">
                <a:solidFill>
                  <a:schemeClr val="lt1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/>
            </a:lvl9pPr>
          </a:lstStyle>
          <a:p/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078057" y="2350312"/>
            <a:ext cx="18228000" cy="4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10600" u="none" cap="none" strike="noStrike">
                <a:solidFill>
                  <a:srgbClr val="4CBA87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27"/>
          <p:cNvSpPr txBox="1"/>
          <p:nvPr>
            <p:ph idx="11" type="ftr"/>
          </p:nvPr>
        </p:nvSpPr>
        <p:spPr>
          <a:xfrm>
            <a:off x="8290560" y="12755881"/>
            <a:ext cx="78027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7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7"/>
          <p:cNvSpPr txBox="1"/>
          <p:nvPr>
            <p:ph idx="12" type="sldNum"/>
          </p:nvPr>
        </p:nvSpPr>
        <p:spPr>
          <a:xfrm>
            <a:off x="17556481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>
            <a:lvl1pPr indent="-533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indent="-463550" lvl="1" marL="9144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indent="-463550" lvl="2" marL="13716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indent="-463550" lvl="3" marL="18288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indent="-463550" lvl="4" marL="22860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indent="-463550" lvl="5" marL="27432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indent="-463550" lvl="6" marL="32004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indent="-463550" lvl="7" marL="3657600" rtl="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indent="-463550" lvl="8" marL="4114800" rtl="0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0" name="Google Shape;200;p33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>
            <a:lvl1pPr lvl="0" rtl="0" algn="r">
              <a:buNone/>
              <a:defRPr sz="2700">
                <a:solidFill>
                  <a:schemeClr val="dk2"/>
                </a:solidFill>
              </a:defRPr>
            </a:lvl1pPr>
            <a:lvl2pPr lvl="1" rtl="0" algn="r">
              <a:buNone/>
              <a:defRPr sz="2700">
                <a:solidFill>
                  <a:schemeClr val="dk2"/>
                </a:solidFill>
              </a:defRPr>
            </a:lvl2pPr>
            <a:lvl3pPr lvl="2" rtl="0" algn="r">
              <a:buNone/>
              <a:defRPr sz="2700">
                <a:solidFill>
                  <a:schemeClr val="dk2"/>
                </a:solidFill>
              </a:defRPr>
            </a:lvl3pPr>
            <a:lvl4pPr lvl="3" rtl="0" algn="r">
              <a:buNone/>
              <a:defRPr sz="2700">
                <a:solidFill>
                  <a:schemeClr val="dk2"/>
                </a:solidFill>
              </a:defRPr>
            </a:lvl4pPr>
            <a:lvl5pPr lvl="4" rtl="0" algn="r">
              <a:buNone/>
              <a:defRPr sz="2700">
                <a:solidFill>
                  <a:schemeClr val="dk2"/>
                </a:solidFill>
              </a:defRPr>
            </a:lvl5pPr>
            <a:lvl6pPr lvl="5" rtl="0" algn="r">
              <a:buNone/>
              <a:defRPr sz="2700">
                <a:solidFill>
                  <a:schemeClr val="dk2"/>
                </a:solidFill>
              </a:defRPr>
            </a:lvl6pPr>
            <a:lvl7pPr lvl="6" rtl="0" algn="r">
              <a:buNone/>
              <a:defRPr sz="2700">
                <a:solidFill>
                  <a:schemeClr val="dk2"/>
                </a:solidFill>
              </a:defRPr>
            </a:lvl7pPr>
            <a:lvl8pPr lvl="7" rtl="0" algn="r">
              <a:buNone/>
              <a:defRPr sz="2700">
                <a:solidFill>
                  <a:schemeClr val="dk2"/>
                </a:solidFill>
              </a:defRPr>
            </a:lvl8pPr>
            <a:lvl9pPr lvl="8" rtl="0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5" Type="http://schemas.openxmlformats.org/officeDocument/2006/relationships/image" Target="../media/image34.png"/><Relationship Id="rId6" Type="http://schemas.openxmlformats.org/officeDocument/2006/relationships/hyperlink" Target="https://github.com/DivanteLtd/vue-storefront/issues/2696" TargetMode="External"/><Relationship Id="rId7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hyperlink" Target="https://slides.com/filiprakowski/storefrontui#/" TargetMode="External"/><Relationship Id="rId5" Type="http://schemas.openxmlformats.org/officeDocument/2006/relationships/hyperlink" Target="https://docs.storefrontui.io/customization.html" TargetMode="External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33.png"/><Relationship Id="rId10" Type="http://schemas.openxmlformats.org/officeDocument/2006/relationships/image" Target="../media/image36.png"/><Relationship Id="rId12" Type="http://schemas.openxmlformats.org/officeDocument/2006/relationships/image" Target="../media/image32.png"/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hyperlink" Target="http://divante.co/" TargetMode="External"/><Relationship Id="rId9" Type="http://schemas.openxmlformats.org/officeDocument/2006/relationships/image" Target="../media/image31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28.png"/><Relationship Id="rId8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hyperlink" Target="https://github.com/DivanteLtd/vue-storefront-integration-sdk" TargetMode="External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Relationship Id="rId5" Type="http://schemas.openxmlformats.org/officeDocument/2006/relationships/image" Target="../media/image37.png"/><Relationship Id="rId6" Type="http://schemas.openxmlformats.org/officeDocument/2006/relationships/image" Target="../media/image18.png"/><Relationship Id="rId7" Type="http://schemas.openxmlformats.org/officeDocument/2006/relationships/image" Target="../media/image12.png"/><Relationship Id="rId8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Relationship Id="rId5" Type="http://schemas.openxmlformats.org/officeDocument/2006/relationships/image" Target="../media/image38.png"/><Relationship Id="rId6" Type="http://schemas.openxmlformats.org/officeDocument/2006/relationships/image" Target="../media/image20.png"/><Relationship Id="rId7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hyperlink" Target="https://github.com/DivanteLtd/vue-storefront/issues/2696" TargetMode="External"/><Relationship Id="rId7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34.png"/><Relationship Id="rId7" Type="http://schemas.openxmlformats.org/officeDocument/2006/relationships/hyperlink" Target="https://github.com/DivanteLtd/vue-storefront/issues/2696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brazek" id="266" name="Google Shape;26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645882" y="-1266137"/>
            <a:ext cx="33158960" cy="15673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267" name="Google Shape;267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964297" y="1541462"/>
            <a:ext cx="5377905" cy="17272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268" name="Google Shape;268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8563" y="10876677"/>
            <a:ext cx="5377905" cy="17272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9"/>
          <p:cNvSpPr txBox="1"/>
          <p:nvPr/>
        </p:nvSpPr>
        <p:spPr>
          <a:xfrm>
            <a:off x="4087188" y="6595000"/>
            <a:ext cx="16209600" cy="19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ED7F"/>
              </a:buClr>
              <a:buSzPts val="8000"/>
              <a:buFont typeface="Montserrat Black"/>
              <a:buNone/>
            </a:pPr>
            <a:r>
              <a:rPr b="1" lang="en-US" sz="8000">
                <a:solidFill>
                  <a:srgbClr val="003FA4"/>
                </a:solidFill>
                <a:latin typeface="Montserrat"/>
                <a:ea typeface="Montserrat"/>
                <a:cs typeface="Montserrat"/>
                <a:sym typeface="Montserrat"/>
              </a:rPr>
              <a:t>Vue </a:t>
            </a:r>
            <a:r>
              <a:rPr b="1" lang="en-US" sz="8000">
                <a:solidFill>
                  <a:srgbClr val="003FA4"/>
                </a:solidFill>
                <a:latin typeface="Montserrat"/>
                <a:ea typeface="Montserrat"/>
                <a:cs typeface="Montserrat"/>
                <a:sym typeface="Montserrat"/>
              </a:rPr>
              <a:t>Storefront</a:t>
            </a:r>
            <a:r>
              <a:rPr b="1" lang="en-US" sz="8000">
                <a:solidFill>
                  <a:srgbClr val="003FA4"/>
                </a:solidFill>
                <a:latin typeface="Montserrat"/>
                <a:ea typeface="Montserrat"/>
                <a:cs typeface="Montserrat"/>
                <a:sym typeface="Montserrat"/>
              </a:rPr>
              <a:t> Integration</a:t>
            </a:r>
            <a:endParaRPr b="1" sz="8000">
              <a:solidFill>
                <a:srgbClr val="003FA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ED7F"/>
              </a:buClr>
              <a:buSzPts val="8000"/>
              <a:buFont typeface="Montserrat Black"/>
              <a:buNone/>
            </a:pPr>
            <a:r>
              <a:rPr b="1" lang="en-US" sz="4800">
                <a:solidFill>
                  <a:srgbClr val="1EED7F"/>
                </a:solidFill>
                <a:latin typeface="Montserrat"/>
                <a:ea typeface="Montserrat"/>
                <a:cs typeface="Montserrat"/>
                <a:sym typeface="Montserrat"/>
              </a:rPr>
              <a:t>custom backend integration architecture</a:t>
            </a:r>
            <a:endParaRPr b="1" sz="4800">
              <a:solidFill>
                <a:srgbClr val="1EED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Obrazek" id="270" name="Google Shape;270;p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4726782" y="-8292704"/>
            <a:ext cx="13716001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271" name="Google Shape;271;p4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7044223" y="8765476"/>
            <a:ext cx="14374750" cy="1334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8"/>
          <p:cNvSpPr/>
          <p:nvPr/>
        </p:nvSpPr>
        <p:spPr>
          <a:xfrm>
            <a:off x="9514700" y="7850813"/>
            <a:ext cx="7389300" cy="155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58"/>
          <p:cNvSpPr/>
          <p:nvPr/>
        </p:nvSpPr>
        <p:spPr>
          <a:xfrm>
            <a:off x="6549500" y="4401875"/>
            <a:ext cx="13296000" cy="27402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58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2" name="Google Shape;43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58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Dedicated: Custom Frontend App</a:t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34" name="Google Shape;434;p58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8"/>
          <p:cNvSpPr/>
          <p:nvPr/>
        </p:nvSpPr>
        <p:spPr>
          <a:xfrm>
            <a:off x="6549500" y="2843375"/>
            <a:ext cx="13296000" cy="1558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58"/>
          <p:cNvSpPr txBox="1"/>
          <p:nvPr/>
        </p:nvSpPr>
        <p:spPr>
          <a:xfrm>
            <a:off x="6707600" y="3051125"/>
            <a:ext cx="4534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  <a:t>storefront-ui, dedicated theme optimized for (data formats, features) </a:t>
            </a:r>
            <a:b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i="1" lang="en-US" sz="1600">
                <a:latin typeface="Montserrat Light"/>
                <a:ea typeface="Montserrat Light"/>
                <a:cs typeface="Montserrat Light"/>
                <a:sym typeface="Montserrat Light"/>
              </a:rPr>
              <a:t>* this is optional</a:t>
            </a:r>
            <a:endParaRPr i="1" sz="1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37" name="Google Shape;43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692663"/>
            <a:ext cx="3314700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70275" y="3071720"/>
            <a:ext cx="3855300" cy="97240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8"/>
          <p:cNvSpPr txBox="1"/>
          <p:nvPr/>
        </p:nvSpPr>
        <p:spPr>
          <a:xfrm>
            <a:off x="6707600" y="4737213"/>
            <a:ext cx="4534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  <a:t>dedicated (node.js app or just a theme) boilerplate app + set of npm modules to let the ecommerce developers build their own sites - kind of Demandware, Hybris Spartacus approach</a:t>
            </a:r>
            <a:endParaRPr sz="1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40" name="Google Shape;440;p58"/>
          <p:cNvSpPr txBox="1"/>
          <p:nvPr/>
        </p:nvSpPr>
        <p:spPr>
          <a:xfrm>
            <a:off x="9391550" y="7195850"/>
            <a:ext cx="38553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latin typeface="Montserrat"/>
                <a:ea typeface="Montserrat"/>
                <a:cs typeface="Montserrat"/>
                <a:sym typeface="Montserrat"/>
              </a:rPr>
              <a:t>javascript sdk - direct calls to API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1" name="Google Shape;441;p58"/>
          <p:cNvCxnSpPr>
            <a:stCxn id="430" idx="2"/>
            <a:endCxn id="442" idx="0"/>
          </p:cNvCxnSpPr>
          <p:nvPr/>
        </p:nvCxnSpPr>
        <p:spPr>
          <a:xfrm>
            <a:off x="13197500" y="7142075"/>
            <a:ext cx="11700" cy="853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43" name="Google Shape;443;p58"/>
          <p:cNvSpPr txBox="1"/>
          <p:nvPr/>
        </p:nvSpPr>
        <p:spPr>
          <a:xfrm>
            <a:off x="152400" y="12195950"/>
            <a:ext cx="14235000" cy="16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Montserrat"/>
                <a:ea typeface="Montserrat"/>
                <a:cs typeface="Montserrat"/>
                <a:sym typeface="Montserrat"/>
              </a:rPr>
              <a:t>VS 2.0 architecture: </a:t>
            </a:r>
            <a:r>
              <a:rPr lang="en-US" sz="2400" u="sng">
                <a:solidFill>
                  <a:schemeClr val="hlink"/>
                </a:solidFill>
                <a:hlinkClick r:id="rId6"/>
              </a:rPr>
              <a:t>https://github.com/DivanteLtd/vue-storefront/issues/2696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4" name="Google Shape;444;p58"/>
          <p:cNvSpPr/>
          <p:nvPr/>
        </p:nvSpPr>
        <p:spPr>
          <a:xfrm>
            <a:off x="11294075" y="4720275"/>
            <a:ext cx="3855300" cy="205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Lato"/>
                <a:ea typeface="Lato"/>
                <a:cs typeface="Lato"/>
                <a:sym typeface="Lato"/>
              </a:rPr>
              <a:t>Storefront</a:t>
            </a:r>
            <a:endParaRPr sz="3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5" name="Google Shape;445;p58"/>
          <p:cNvPicPr preferRelativeResize="0"/>
          <p:nvPr/>
        </p:nvPicPr>
        <p:blipFill rotWithShape="1">
          <a:blip r:embed="rId7">
            <a:alphaModFix/>
          </a:blip>
          <a:srcRect b="0" l="0" r="76987" t="0"/>
          <a:stretch/>
        </p:blipFill>
        <p:spPr>
          <a:xfrm>
            <a:off x="12401765" y="4599513"/>
            <a:ext cx="1639899" cy="17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58"/>
          <p:cNvSpPr txBox="1"/>
          <p:nvPr/>
        </p:nvSpPr>
        <p:spPr>
          <a:xfrm>
            <a:off x="9786500" y="8091413"/>
            <a:ext cx="68457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Raleway"/>
                <a:ea typeface="Raleway"/>
                <a:cs typeface="Raleway"/>
                <a:sym typeface="Raleway"/>
              </a:rPr>
              <a:t>Your Backend API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/>
          <p:nvPr/>
        </p:nvSpPr>
        <p:spPr>
          <a:xfrm>
            <a:off x="13241575" y="3632875"/>
            <a:ext cx="10285800" cy="6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no community, no partners, no docs, no 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trainings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 :-),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relatively longer time to market,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no core foundation to base on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no community 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maintenance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 and improvements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no benefits from existing and future vs integrations, features and improvements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52" name="Google Shape;452;p59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3" name="Google Shape;45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59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Dedicated: Storefront</a:t>
            </a:r>
            <a:endParaRPr sz="60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55" name="Google Shape;455;p59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59"/>
          <p:cNvSpPr txBox="1"/>
          <p:nvPr/>
        </p:nvSpPr>
        <p:spPr>
          <a:xfrm>
            <a:off x="982650" y="3731750"/>
            <a:ext cx="104349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O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ptimized/dedicated data flows in/out API,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Optimized/dedicated data formats,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Strong USP / kind-of vendor lock-in,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57" name="Google Shape;457;p59"/>
          <p:cNvSpPr txBox="1"/>
          <p:nvPr/>
        </p:nvSpPr>
        <p:spPr>
          <a:xfrm>
            <a:off x="982650" y="25702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Pros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8" name="Google Shape;458;p59"/>
          <p:cNvSpPr txBox="1"/>
          <p:nvPr/>
        </p:nvSpPr>
        <p:spPr>
          <a:xfrm>
            <a:off x="13241575" y="25702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Cons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0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4" name="Google Shape;46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60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Framework - B: Storefront UI approach</a:t>
            </a:r>
            <a:endParaRPr sz="60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66" name="Google Shape;466;p60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60"/>
          <p:cNvSpPr txBox="1"/>
          <p:nvPr/>
        </p:nvSpPr>
        <p:spPr>
          <a:xfrm>
            <a:off x="982650" y="2199500"/>
            <a:ext cx="21902100" cy="9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Re-usable, extandable component library. To be used with any app / boilerplate (theme, Vue Storefront, Nuxt.js - whatever):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Details: 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 u="sng">
                <a:solidFill>
                  <a:schemeClr val="hlink"/>
                </a:solidFill>
                <a:hlinkClick r:id="rId4"/>
              </a:rPr>
              <a:t>https://slides.com/filiprakowski/storefrontui#/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 u="sng">
                <a:solidFill>
                  <a:schemeClr val="hlink"/>
                </a:solidFill>
                <a:hlinkClick r:id="rId5"/>
              </a:rPr>
              <a:t>https://docs.storefrontui.io/customization.html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brazek" id="472" name="Google Shape;472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159836" y="46984"/>
            <a:ext cx="29088510" cy="16236829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61"/>
          <p:cNvSpPr/>
          <p:nvPr/>
        </p:nvSpPr>
        <p:spPr>
          <a:xfrm>
            <a:off x="8018704" y="4469514"/>
            <a:ext cx="192404" cy="173355"/>
          </a:xfrm>
          <a:custGeom>
            <a:rect b="b" l="l" r="r" t="t"/>
            <a:pathLst>
              <a:path extrusionOk="0" h="173355" w="192404">
                <a:moveTo>
                  <a:pt x="96122" y="0"/>
                </a:moveTo>
                <a:lnTo>
                  <a:pt x="0" y="173041"/>
                </a:lnTo>
                <a:lnTo>
                  <a:pt x="192245" y="173041"/>
                </a:lnTo>
                <a:lnTo>
                  <a:pt x="96122" y="0"/>
                </a:lnTo>
                <a:close/>
              </a:path>
            </a:pathLst>
          </a:custGeom>
          <a:solidFill>
            <a:srgbClr val="B3B3B3">
              <a:alpha val="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74" name="Google Shape;474;p61"/>
          <p:cNvSpPr txBox="1"/>
          <p:nvPr/>
        </p:nvSpPr>
        <p:spPr>
          <a:xfrm>
            <a:off x="7035147" y="6655275"/>
            <a:ext cx="43380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noAutofit/>
          </a:bodyPr>
          <a:lstStyle/>
          <a:p>
            <a:pPr indent="0" lvl="0" marL="12700" marR="5080" rtl="0" algn="l">
              <a:lnSpc>
                <a:spcPct val="100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eCommerce  Software  House</a:t>
            </a:r>
            <a:endParaRPr b="1" sz="5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5" name="Google Shape;475;p61"/>
          <p:cNvSpPr txBox="1"/>
          <p:nvPr/>
        </p:nvSpPr>
        <p:spPr>
          <a:xfrm>
            <a:off x="7035150" y="9262925"/>
            <a:ext cx="4876800" cy="1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5080" rtl="0" algn="l">
              <a:lnSpc>
                <a:spcPct val="13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uFill>
                  <a:noFill/>
                </a:uFill>
                <a:latin typeface="Montserrat Light"/>
                <a:ea typeface="Montserrat Light"/>
                <a:cs typeface="Montserrat Light"/>
                <a:sym typeface="Montserrat Light"/>
                <a:hlinkClick r:id="rId4"/>
              </a:rPr>
              <a:t>Divante.co </a:t>
            </a:r>
            <a:r>
              <a:rPr lang="en-US" sz="2600"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sz="2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12700" marR="5080" rtl="0" algn="l">
              <a:lnSpc>
                <a:spcPct val="13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Montserrat Light"/>
                <a:ea typeface="Montserrat Light"/>
                <a:cs typeface="Montserrat Light"/>
                <a:sym typeface="Montserrat Light"/>
              </a:rPr>
              <a:t>pkarwatka@divante.co</a:t>
            </a:r>
            <a:endParaRPr sz="2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12700" marR="5080" rtl="0" algn="l">
              <a:lnSpc>
                <a:spcPct val="13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Montserrat Light"/>
                <a:ea typeface="Montserrat Light"/>
                <a:cs typeface="Montserrat Light"/>
                <a:sym typeface="Montserrat Light"/>
              </a:rPr>
              <a:t>501 601 055</a:t>
            </a:r>
            <a:endParaRPr sz="2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descr="Obrazek" id="476" name="Google Shape;476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783217" y="10452348"/>
            <a:ext cx="2428381" cy="20714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477" name="Google Shape;477;p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940411" y="10466198"/>
            <a:ext cx="2428393" cy="20437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478" name="Google Shape;478;p6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097617" y="10455211"/>
            <a:ext cx="2428394" cy="20657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brazek" id="479" name="Google Shape;479;p6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rot="5400000">
            <a:off x="13942217" y="-5244704"/>
            <a:ext cx="13716001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61"/>
          <p:cNvSpPr/>
          <p:nvPr/>
        </p:nvSpPr>
        <p:spPr>
          <a:xfrm>
            <a:off x="13002348" y="4572762"/>
            <a:ext cx="239700" cy="2157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81" name="Google Shape;481;p61"/>
          <p:cNvSpPr/>
          <p:nvPr/>
        </p:nvSpPr>
        <p:spPr>
          <a:xfrm>
            <a:off x="7160982" y="5658496"/>
            <a:ext cx="128400" cy="12840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82" name="Google Shape;482;p61"/>
          <p:cNvSpPr/>
          <p:nvPr/>
        </p:nvSpPr>
        <p:spPr>
          <a:xfrm>
            <a:off x="7421754" y="5663769"/>
            <a:ext cx="136800" cy="117900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83" name="Google Shape;483;p61"/>
          <p:cNvSpPr/>
          <p:nvPr/>
        </p:nvSpPr>
        <p:spPr>
          <a:xfrm>
            <a:off x="7035150" y="5322133"/>
            <a:ext cx="801504" cy="801505"/>
          </a:xfrm>
          <a:custGeom>
            <a:rect b="b" l="l" r="r" t="t"/>
            <a:pathLst>
              <a:path extrusionOk="0" h="661035" w="661034">
                <a:moveTo>
                  <a:pt x="330251" y="0"/>
                </a:moveTo>
                <a:lnTo>
                  <a:pt x="281449" y="3580"/>
                </a:lnTo>
                <a:lnTo>
                  <a:pt x="234870" y="13982"/>
                </a:lnTo>
                <a:lnTo>
                  <a:pt x="191026" y="30694"/>
                </a:lnTo>
                <a:lnTo>
                  <a:pt x="150426" y="53205"/>
                </a:lnTo>
                <a:lnTo>
                  <a:pt x="113582" y="81005"/>
                </a:lnTo>
                <a:lnTo>
                  <a:pt x="81005" y="113582"/>
                </a:lnTo>
                <a:lnTo>
                  <a:pt x="53205" y="150426"/>
                </a:lnTo>
                <a:lnTo>
                  <a:pt x="30694" y="191026"/>
                </a:lnTo>
                <a:lnTo>
                  <a:pt x="13982" y="234870"/>
                </a:lnTo>
                <a:lnTo>
                  <a:pt x="3580" y="281449"/>
                </a:lnTo>
                <a:lnTo>
                  <a:pt x="0" y="330251"/>
                </a:lnTo>
                <a:lnTo>
                  <a:pt x="3580" y="379053"/>
                </a:lnTo>
                <a:lnTo>
                  <a:pt x="13982" y="425632"/>
                </a:lnTo>
                <a:lnTo>
                  <a:pt x="30694" y="469477"/>
                </a:lnTo>
                <a:lnTo>
                  <a:pt x="53205" y="510076"/>
                </a:lnTo>
                <a:lnTo>
                  <a:pt x="81005" y="546920"/>
                </a:lnTo>
                <a:lnTo>
                  <a:pt x="113582" y="579498"/>
                </a:lnTo>
                <a:lnTo>
                  <a:pt x="150426" y="607297"/>
                </a:lnTo>
                <a:lnTo>
                  <a:pt x="191026" y="629808"/>
                </a:lnTo>
                <a:lnTo>
                  <a:pt x="234870" y="646520"/>
                </a:lnTo>
                <a:lnTo>
                  <a:pt x="281449" y="656922"/>
                </a:lnTo>
                <a:lnTo>
                  <a:pt x="330251" y="660503"/>
                </a:lnTo>
                <a:lnTo>
                  <a:pt x="379053" y="656922"/>
                </a:lnTo>
                <a:lnTo>
                  <a:pt x="425632" y="646520"/>
                </a:lnTo>
                <a:lnTo>
                  <a:pt x="469477" y="629808"/>
                </a:lnTo>
                <a:lnTo>
                  <a:pt x="510076" y="607297"/>
                </a:lnTo>
                <a:lnTo>
                  <a:pt x="546920" y="579498"/>
                </a:lnTo>
                <a:lnTo>
                  <a:pt x="579498" y="546920"/>
                </a:lnTo>
                <a:lnTo>
                  <a:pt x="607297" y="510076"/>
                </a:lnTo>
                <a:lnTo>
                  <a:pt x="629808" y="469477"/>
                </a:lnTo>
                <a:lnTo>
                  <a:pt x="638483" y="446719"/>
                </a:lnTo>
                <a:lnTo>
                  <a:pt x="156654" y="446719"/>
                </a:lnTo>
                <a:lnTo>
                  <a:pt x="111326" y="437566"/>
                </a:lnTo>
                <a:lnTo>
                  <a:pt x="74309" y="412606"/>
                </a:lnTo>
                <a:lnTo>
                  <a:pt x="49350" y="375585"/>
                </a:lnTo>
                <a:lnTo>
                  <a:pt x="40197" y="330251"/>
                </a:lnTo>
                <a:lnTo>
                  <a:pt x="49350" y="284923"/>
                </a:lnTo>
                <a:lnTo>
                  <a:pt x="74309" y="247906"/>
                </a:lnTo>
                <a:lnTo>
                  <a:pt x="111326" y="222947"/>
                </a:lnTo>
                <a:lnTo>
                  <a:pt x="156654" y="213794"/>
                </a:lnTo>
                <a:lnTo>
                  <a:pt x="638487" y="213794"/>
                </a:lnTo>
                <a:lnTo>
                  <a:pt x="629808" y="191026"/>
                </a:lnTo>
                <a:lnTo>
                  <a:pt x="607297" y="150426"/>
                </a:lnTo>
                <a:lnTo>
                  <a:pt x="579498" y="113582"/>
                </a:lnTo>
                <a:lnTo>
                  <a:pt x="546920" y="81005"/>
                </a:lnTo>
                <a:lnTo>
                  <a:pt x="510076" y="53205"/>
                </a:lnTo>
                <a:lnTo>
                  <a:pt x="469477" y="30694"/>
                </a:lnTo>
                <a:lnTo>
                  <a:pt x="425632" y="13982"/>
                </a:lnTo>
                <a:lnTo>
                  <a:pt x="379053" y="3580"/>
                </a:lnTo>
                <a:lnTo>
                  <a:pt x="330251" y="0"/>
                </a:lnTo>
                <a:close/>
              </a:path>
              <a:path extrusionOk="0" h="661035" w="661034">
                <a:moveTo>
                  <a:pt x="254924" y="392762"/>
                </a:moveTo>
                <a:lnTo>
                  <a:pt x="236655" y="414878"/>
                </a:lnTo>
                <a:lnTo>
                  <a:pt x="213528" y="431905"/>
                </a:lnTo>
                <a:lnTo>
                  <a:pt x="186532" y="442850"/>
                </a:lnTo>
                <a:lnTo>
                  <a:pt x="156654" y="446719"/>
                </a:lnTo>
                <a:lnTo>
                  <a:pt x="638483" y="446719"/>
                </a:lnTo>
                <a:lnTo>
                  <a:pt x="639872" y="443075"/>
                </a:lnTo>
                <a:lnTo>
                  <a:pt x="254924" y="443075"/>
                </a:lnTo>
                <a:lnTo>
                  <a:pt x="254924" y="392762"/>
                </a:lnTo>
                <a:close/>
              </a:path>
              <a:path extrusionOk="0" h="661035" w="661034">
                <a:moveTo>
                  <a:pt x="472247" y="378815"/>
                </a:moveTo>
                <a:lnTo>
                  <a:pt x="418385" y="443075"/>
                </a:lnTo>
                <a:lnTo>
                  <a:pt x="526120" y="443075"/>
                </a:lnTo>
                <a:lnTo>
                  <a:pt x="472247" y="378815"/>
                </a:lnTo>
                <a:close/>
              </a:path>
              <a:path extrusionOk="0" h="661035" w="661034">
                <a:moveTo>
                  <a:pt x="639872" y="217427"/>
                </a:moveTo>
                <a:lnTo>
                  <a:pt x="526120" y="217427"/>
                </a:lnTo>
                <a:lnTo>
                  <a:pt x="607531" y="217438"/>
                </a:lnTo>
                <a:lnTo>
                  <a:pt x="512947" y="330251"/>
                </a:lnTo>
                <a:lnTo>
                  <a:pt x="607531" y="443075"/>
                </a:lnTo>
                <a:lnTo>
                  <a:pt x="639872" y="443075"/>
                </a:lnTo>
                <a:lnTo>
                  <a:pt x="646520" y="425632"/>
                </a:lnTo>
                <a:lnTo>
                  <a:pt x="656922" y="379053"/>
                </a:lnTo>
                <a:lnTo>
                  <a:pt x="660503" y="330251"/>
                </a:lnTo>
                <a:lnTo>
                  <a:pt x="656922" y="281449"/>
                </a:lnTo>
                <a:lnTo>
                  <a:pt x="646520" y="234870"/>
                </a:lnTo>
                <a:lnTo>
                  <a:pt x="639872" y="217427"/>
                </a:lnTo>
                <a:close/>
              </a:path>
              <a:path extrusionOk="0" h="661035" w="661034">
                <a:moveTo>
                  <a:pt x="526111" y="217438"/>
                </a:moveTo>
                <a:lnTo>
                  <a:pt x="418385" y="217438"/>
                </a:lnTo>
                <a:lnTo>
                  <a:pt x="472247" y="281687"/>
                </a:lnTo>
                <a:lnTo>
                  <a:pt x="526111" y="217438"/>
                </a:lnTo>
                <a:close/>
              </a:path>
              <a:path extrusionOk="0" h="661035" w="661034">
                <a:moveTo>
                  <a:pt x="638487" y="213794"/>
                </a:moveTo>
                <a:lnTo>
                  <a:pt x="156654" y="213794"/>
                </a:lnTo>
                <a:lnTo>
                  <a:pt x="186528" y="217661"/>
                </a:lnTo>
                <a:lnTo>
                  <a:pt x="213524" y="228600"/>
                </a:lnTo>
                <a:lnTo>
                  <a:pt x="236654" y="245617"/>
                </a:lnTo>
                <a:lnTo>
                  <a:pt x="254924" y="267719"/>
                </a:lnTo>
                <a:lnTo>
                  <a:pt x="254924" y="217438"/>
                </a:lnTo>
                <a:lnTo>
                  <a:pt x="526120" y="217427"/>
                </a:lnTo>
                <a:lnTo>
                  <a:pt x="639872" y="217427"/>
                </a:lnTo>
                <a:lnTo>
                  <a:pt x="638487" y="213794"/>
                </a:lnTo>
                <a:close/>
              </a:path>
            </a:pathLst>
          </a:custGeom>
          <a:solidFill>
            <a:srgbClr val="003F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84" name="Google Shape;484;p61"/>
          <p:cNvSpPr/>
          <p:nvPr/>
        </p:nvSpPr>
        <p:spPr>
          <a:xfrm>
            <a:off x="7945039" y="5581430"/>
            <a:ext cx="1676154" cy="282567"/>
          </a:xfrm>
          <a:custGeom>
            <a:rect b="b" l="l" r="r" t="t"/>
            <a:pathLst>
              <a:path extrusionOk="0" h="233045" w="1382395">
                <a:moveTo>
                  <a:pt x="1376785" y="0"/>
                </a:moveTo>
                <a:lnTo>
                  <a:pt x="1208601" y="0"/>
                </a:lnTo>
                <a:lnTo>
                  <a:pt x="1208601" y="232914"/>
                </a:lnTo>
                <a:lnTo>
                  <a:pt x="1382313" y="232914"/>
                </a:lnTo>
                <a:lnTo>
                  <a:pt x="1382313" y="205585"/>
                </a:lnTo>
                <a:lnTo>
                  <a:pt x="1239511" y="205585"/>
                </a:lnTo>
                <a:lnTo>
                  <a:pt x="1239511" y="126216"/>
                </a:lnTo>
                <a:lnTo>
                  <a:pt x="1368000" y="126216"/>
                </a:lnTo>
                <a:lnTo>
                  <a:pt x="1368000" y="98887"/>
                </a:lnTo>
                <a:lnTo>
                  <a:pt x="1239511" y="98887"/>
                </a:lnTo>
                <a:lnTo>
                  <a:pt x="1239511" y="27318"/>
                </a:lnTo>
                <a:lnTo>
                  <a:pt x="1376785" y="27318"/>
                </a:lnTo>
                <a:lnTo>
                  <a:pt x="1376785" y="0"/>
                </a:lnTo>
                <a:close/>
              </a:path>
              <a:path extrusionOk="0" h="233045" w="1382395">
                <a:moveTo>
                  <a:pt x="1090835" y="27318"/>
                </a:moveTo>
                <a:lnTo>
                  <a:pt x="1059936" y="27318"/>
                </a:lnTo>
                <a:lnTo>
                  <a:pt x="1059936" y="232914"/>
                </a:lnTo>
                <a:lnTo>
                  <a:pt x="1090835" y="232914"/>
                </a:lnTo>
                <a:lnTo>
                  <a:pt x="1090835" y="27318"/>
                </a:lnTo>
                <a:close/>
              </a:path>
              <a:path extrusionOk="0" h="233045" w="1382395">
                <a:moveTo>
                  <a:pt x="1167608" y="0"/>
                </a:moveTo>
                <a:lnTo>
                  <a:pt x="983163" y="0"/>
                </a:lnTo>
                <a:lnTo>
                  <a:pt x="983163" y="27318"/>
                </a:lnTo>
                <a:lnTo>
                  <a:pt x="1167608" y="27318"/>
                </a:lnTo>
                <a:lnTo>
                  <a:pt x="1167608" y="0"/>
                </a:lnTo>
                <a:close/>
              </a:path>
              <a:path extrusionOk="0" h="233045" w="1382395">
                <a:moveTo>
                  <a:pt x="788625" y="0"/>
                </a:moveTo>
                <a:lnTo>
                  <a:pt x="756961" y="0"/>
                </a:lnTo>
                <a:lnTo>
                  <a:pt x="756961" y="232914"/>
                </a:lnTo>
                <a:lnTo>
                  <a:pt x="786572" y="232914"/>
                </a:lnTo>
                <a:lnTo>
                  <a:pt x="786572" y="50092"/>
                </a:lnTo>
                <a:lnTo>
                  <a:pt x="822114" y="50092"/>
                </a:lnTo>
                <a:lnTo>
                  <a:pt x="788625" y="0"/>
                </a:lnTo>
                <a:close/>
              </a:path>
              <a:path extrusionOk="0" h="233045" w="1382395">
                <a:moveTo>
                  <a:pt x="822114" y="50092"/>
                </a:moveTo>
                <a:lnTo>
                  <a:pt x="786572" y="50092"/>
                </a:lnTo>
                <a:lnTo>
                  <a:pt x="908778" y="232914"/>
                </a:lnTo>
                <a:lnTo>
                  <a:pt x="940442" y="232914"/>
                </a:lnTo>
                <a:lnTo>
                  <a:pt x="940442" y="182811"/>
                </a:lnTo>
                <a:lnTo>
                  <a:pt x="910841" y="182811"/>
                </a:lnTo>
                <a:lnTo>
                  <a:pt x="822114" y="50092"/>
                </a:lnTo>
                <a:close/>
              </a:path>
              <a:path extrusionOk="0" h="233045" w="1382395">
                <a:moveTo>
                  <a:pt x="940442" y="0"/>
                </a:moveTo>
                <a:lnTo>
                  <a:pt x="910841" y="0"/>
                </a:lnTo>
                <a:lnTo>
                  <a:pt x="910841" y="182811"/>
                </a:lnTo>
                <a:lnTo>
                  <a:pt x="940442" y="182811"/>
                </a:lnTo>
                <a:lnTo>
                  <a:pt x="940442" y="0"/>
                </a:lnTo>
                <a:close/>
              </a:path>
              <a:path extrusionOk="0" h="233045" w="1382395">
                <a:moveTo>
                  <a:pt x="340188" y="0"/>
                </a:moveTo>
                <a:lnTo>
                  <a:pt x="306786" y="0"/>
                </a:lnTo>
                <a:lnTo>
                  <a:pt x="396794" y="232914"/>
                </a:lnTo>
                <a:lnTo>
                  <a:pt x="428835" y="232914"/>
                </a:lnTo>
                <a:lnTo>
                  <a:pt x="438792" y="207375"/>
                </a:lnTo>
                <a:lnTo>
                  <a:pt x="412898" y="207375"/>
                </a:lnTo>
                <a:lnTo>
                  <a:pt x="410298" y="198315"/>
                </a:lnTo>
                <a:lnTo>
                  <a:pt x="407392" y="188943"/>
                </a:lnTo>
                <a:lnTo>
                  <a:pt x="404188" y="179259"/>
                </a:lnTo>
                <a:lnTo>
                  <a:pt x="400699" y="169261"/>
                </a:lnTo>
                <a:lnTo>
                  <a:pt x="340188" y="0"/>
                </a:lnTo>
                <a:close/>
              </a:path>
              <a:path extrusionOk="0" h="233045" w="1382395">
                <a:moveTo>
                  <a:pt x="629499" y="0"/>
                </a:moveTo>
                <a:lnTo>
                  <a:pt x="595615" y="0"/>
                </a:lnTo>
                <a:lnTo>
                  <a:pt x="506256" y="232914"/>
                </a:lnTo>
                <a:lnTo>
                  <a:pt x="538957" y="232914"/>
                </a:lnTo>
                <a:lnTo>
                  <a:pt x="564223" y="162319"/>
                </a:lnTo>
                <a:lnTo>
                  <a:pt x="695582" y="162319"/>
                </a:lnTo>
                <a:lnTo>
                  <a:pt x="685386" y="137273"/>
                </a:lnTo>
                <a:lnTo>
                  <a:pt x="573270" y="137273"/>
                </a:lnTo>
                <a:lnTo>
                  <a:pt x="598808" y="68908"/>
                </a:lnTo>
                <a:lnTo>
                  <a:pt x="602682" y="57834"/>
                </a:lnTo>
                <a:lnTo>
                  <a:pt x="606092" y="46667"/>
                </a:lnTo>
                <a:lnTo>
                  <a:pt x="609073" y="35411"/>
                </a:lnTo>
                <a:lnTo>
                  <a:pt x="611656" y="24072"/>
                </a:lnTo>
                <a:lnTo>
                  <a:pt x="639299" y="24072"/>
                </a:lnTo>
                <a:lnTo>
                  <a:pt x="629499" y="0"/>
                </a:lnTo>
                <a:close/>
              </a:path>
              <a:path extrusionOk="0" h="233045" w="1382395">
                <a:moveTo>
                  <a:pt x="695582" y="162319"/>
                </a:moveTo>
                <a:lnTo>
                  <a:pt x="662304" y="162319"/>
                </a:lnTo>
                <a:lnTo>
                  <a:pt x="689246" y="232914"/>
                </a:lnTo>
                <a:lnTo>
                  <a:pt x="724323" y="232914"/>
                </a:lnTo>
                <a:lnTo>
                  <a:pt x="695582" y="162319"/>
                </a:lnTo>
                <a:close/>
              </a:path>
              <a:path extrusionOk="0" h="233045" w="1382395">
                <a:moveTo>
                  <a:pt x="519649" y="0"/>
                </a:moveTo>
                <a:lnTo>
                  <a:pt x="488205" y="0"/>
                </a:lnTo>
                <a:lnTo>
                  <a:pt x="425421" y="169261"/>
                </a:lnTo>
                <a:lnTo>
                  <a:pt x="421979" y="178787"/>
                </a:lnTo>
                <a:lnTo>
                  <a:pt x="418732" y="188307"/>
                </a:lnTo>
                <a:lnTo>
                  <a:pt x="415698" y="197832"/>
                </a:lnTo>
                <a:lnTo>
                  <a:pt x="412898" y="207375"/>
                </a:lnTo>
                <a:lnTo>
                  <a:pt x="438792" y="207375"/>
                </a:lnTo>
                <a:lnTo>
                  <a:pt x="519649" y="0"/>
                </a:lnTo>
                <a:close/>
              </a:path>
              <a:path extrusionOk="0" h="233045" w="1382395">
                <a:moveTo>
                  <a:pt x="639299" y="24072"/>
                </a:moveTo>
                <a:lnTo>
                  <a:pt x="611656" y="24072"/>
                </a:lnTo>
                <a:lnTo>
                  <a:pt x="614855" y="34312"/>
                </a:lnTo>
                <a:lnTo>
                  <a:pt x="618687" y="45833"/>
                </a:lnTo>
                <a:lnTo>
                  <a:pt x="623180" y="58631"/>
                </a:lnTo>
                <a:lnTo>
                  <a:pt x="628357" y="72699"/>
                </a:lnTo>
                <a:lnTo>
                  <a:pt x="652650" y="137273"/>
                </a:lnTo>
                <a:lnTo>
                  <a:pt x="685386" y="137273"/>
                </a:lnTo>
                <a:lnTo>
                  <a:pt x="639299" y="24072"/>
                </a:lnTo>
                <a:close/>
              </a:path>
              <a:path extrusionOk="0" h="233045" w="1382395">
                <a:moveTo>
                  <a:pt x="267635" y="0"/>
                </a:moveTo>
                <a:lnTo>
                  <a:pt x="236736" y="0"/>
                </a:lnTo>
                <a:lnTo>
                  <a:pt x="236736" y="232914"/>
                </a:lnTo>
                <a:lnTo>
                  <a:pt x="267635" y="232914"/>
                </a:lnTo>
                <a:lnTo>
                  <a:pt x="267635" y="0"/>
                </a:lnTo>
                <a:close/>
              </a:path>
              <a:path extrusionOk="0" h="233045" w="1382395">
                <a:moveTo>
                  <a:pt x="80238" y="0"/>
                </a:moveTo>
                <a:lnTo>
                  <a:pt x="0" y="0"/>
                </a:lnTo>
                <a:lnTo>
                  <a:pt x="0" y="232914"/>
                </a:lnTo>
                <a:lnTo>
                  <a:pt x="84039" y="232914"/>
                </a:lnTo>
                <a:lnTo>
                  <a:pt x="94306" y="232669"/>
                </a:lnTo>
                <a:lnTo>
                  <a:pt x="136580" y="224033"/>
                </a:lnTo>
                <a:lnTo>
                  <a:pt x="162691" y="205585"/>
                </a:lnTo>
                <a:lnTo>
                  <a:pt x="30899" y="205585"/>
                </a:lnTo>
                <a:lnTo>
                  <a:pt x="30899" y="27318"/>
                </a:lnTo>
                <a:lnTo>
                  <a:pt x="163464" y="27318"/>
                </a:lnTo>
                <a:lnTo>
                  <a:pt x="155880" y="19999"/>
                </a:lnTo>
                <a:lnTo>
                  <a:pt x="113756" y="1846"/>
                </a:lnTo>
                <a:lnTo>
                  <a:pt x="93019" y="203"/>
                </a:lnTo>
                <a:lnTo>
                  <a:pt x="80238" y="0"/>
                </a:lnTo>
                <a:close/>
              </a:path>
              <a:path extrusionOk="0" h="233045" w="1382395">
                <a:moveTo>
                  <a:pt x="163464" y="27318"/>
                </a:moveTo>
                <a:lnTo>
                  <a:pt x="79756" y="27318"/>
                </a:lnTo>
                <a:lnTo>
                  <a:pt x="92553" y="27614"/>
                </a:lnTo>
                <a:lnTo>
                  <a:pt x="103458" y="28504"/>
                </a:lnTo>
                <a:lnTo>
                  <a:pt x="142415" y="49412"/>
                </a:lnTo>
                <a:lnTo>
                  <a:pt x="159945" y="97477"/>
                </a:lnTo>
                <a:lnTo>
                  <a:pt x="160696" y="114719"/>
                </a:lnTo>
                <a:lnTo>
                  <a:pt x="160310" y="127438"/>
                </a:lnTo>
                <a:lnTo>
                  <a:pt x="151218" y="168470"/>
                </a:lnTo>
                <a:lnTo>
                  <a:pt x="125409" y="198433"/>
                </a:lnTo>
                <a:lnTo>
                  <a:pt x="80562" y="205585"/>
                </a:lnTo>
                <a:lnTo>
                  <a:pt x="162691" y="205585"/>
                </a:lnTo>
                <a:lnTo>
                  <a:pt x="183087" y="172024"/>
                </a:lnTo>
                <a:lnTo>
                  <a:pt x="192193" y="128090"/>
                </a:lnTo>
                <a:lnTo>
                  <a:pt x="192580" y="115211"/>
                </a:lnTo>
                <a:lnTo>
                  <a:pt x="192010" y="100060"/>
                </a:lnTo>
                <a:lnTo>
                  <a:pt x="183418" y="59799"/>
                </a:lnTo>
                <a:lnTo>
                  <a:pt x="164519" y="28336"/>
                </a:lnTo>
                <a:lnTo>
                  <a:pt x="163464" y="27318"/>
                </a:lnTo>
                <a:close/>
              </a:path>
            </a:pathLst>
          </a:custGeom>
          <a:solidFill>
            <a:srgbClr val="003F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85" name="Google Shape;485;p61"/>
          <p:cNvSpPr/>
          <p:nvPr/>
        </p:nvSpPr>
        <p:spPr>
          <a:xfrm>
            <a:off x="7948356" y="5957734"/>
            <a:ext cx="1667700" cy="75600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 txBox="1"/>
          <p:nvPr/>
        </p:nvSpPr>
        <p:spPr>
          <a:xfrm>
            <a:off x="1562287" y="2900630"/>
            <a:ext cx="5981700" cy="26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Montserrat"/>
              <a:buNone/>
            </a:pPr>
            <a:r>
              <a:rPr b="1" lang="en-US" sz="5200"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32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Obrazek" id="277" name="Google Shape;27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03990" y="-137393"/>
            <a:ext cx="27401561" cy="15295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0"/>
          <p:cNvSpPr txBox="1"/>
          <p:nvPr/>
        </p:nvSpPr>
        <p:spPr>
          <a:xfrm>
            <a:off x="1748750" y="3163325"/>
            <a:ext cx="12432900" cy="105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Vue Storefront integration  architecture discussion: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"/>
              <a:buAutoNum type="arabicPeriod"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Generic</a:t>
            </a: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b="1" i="1" lang="en-US" sz="3600">
                <a:latin typeface="Montserrat"/>
                <a:ea typeface="Montserrat"/>
                <a:cs typeface="Montserrat"/>
                <a:sym typeface="Montserrat"/>
              </a:rPr>
              <a:t>Vue Storefront </a:t>
            </a:r>
            <a:r>
              <a:rPr b="1" i="1" lang="en-US" sz="3600">
                <a:latin typeface="Montserrat"/>
                <a:ea typeface="Montserrat"/>
                <a:cs typeface="Montserrat"/>
                <a:sym typeface="Montserrat"/>
              </a:rPr>
              <a:t>standard</a:t>
            </a: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, generic data formats, Elastic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. </a:t>
            </a:r>
            <a:r>
              <a:rPr lang="en-US" sz="3600" u="sng">
                <a:solidFill>
                  <a:schemeClr val="hlink"/>
                </a:solidFill>
                <a:latin typeface="Montserrat Light"/>
                <a:ea typeface="Montserrat Light"/>
                <a:cs typeface="Montserrat Light"/>
                <a:sym typeface="Montserrat Light"/>
                <a:hlinkClick r:id="rId4"/>
              </a:rPr>
              <a:t>See tutorial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AutoNum type="arabicPeriod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Direct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r>
              <a:rPr i="1" lang="en-US" sz="3600">
                <a:latin typeface="Montserrat Light"/>
                <a:ea typeface="Montserrat Light"/>
                <a:cs typeface="Montserrat Light"/>
                <a:sym typeface="Montserrat Light"/>
              </a:rPr>
              <a:t>Vue Storefront</a:t>
            </a:r>
            <a:r>
              <a:rPr i="1" lang="en-US" sz="3600">
                <a:latin typeface="Montserrat Light"/>
                <a:ea typeface="Montserrat Light"/>
                <a:cs typeface="Montserrat Light"/>
                <a:sym typeface="Montserrat Light"/>
              </a:rPr>
              <a:t> for X,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 custom data formats, direct API calls instead of Elastic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AutoNum type="arabicPeriod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Dedicated: custom application based on Storefront UI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279" name="Google Shape;279;p50"/>
          <p:cNvGrpSpPr/>
          <p:nvPr/>
        </p:nvGrpSpPr>
        <p:grpSpPr>
          <a:xfrm>
            <a:off x="7714178" y="-6165500"/>
            <a:ext cx="21632693" cy="21858634"/>
            <a:chOff x="8338353" y="-8947900"/>
            <a:chExt cx="21632693" cy="21858634"/>
          </a:xfrm>
        </p:grpSpPr>
        <p:pic>
          <p:nvPicPr>
            <p:cNvPr descr="Obrazek" id="280" name="Google Shape;280;p5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4948967" y="-5253639"/>
              <a:ext cx="13716001" cy="13716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Obrazek" id="281" name="Google Shape;281;p5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3461448">
              <a:off x="11092109" y="-5717557"/>
              <a:ext cx="16125180" cy="153979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1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51"/>
          <p:cNvSpPr/>
          <p:nvPr/>
        </p:nvSpPr>
        <p:spPr>
          <a:xfrm>
            <a:off x="16007877" y="11417989"/>
            <a:ext cx="8373839" cy="2296722"/>
          </a:xfrm>
          <a:custGeom>
            <a:rect b="b" l="l" r="r" t="t"/>
            <a:pathLst>
              <a:path extrusionOk="0" h="1894204" w="6906259">
                <a:moveTo>
                  <a:pt x="507488" y="1894000"/>
                </a:moveTo>
                <a:lnTo>
                  <a:pt x="0" y="0"/>
                </a:lnTo>
                <a:lnTo>
                  <a:pt x="6905939" y="1850418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51"/>
          <p:cNvSpPr txBox="1"/>
          <p:nvPr>
            <p:ph type="title"/>
          </p:nvPr>
        </p:nvSpPr>
        <p:spPr>
          <a:xfrm>
            <a:off x="1656696" y="1214734"/>
            <a:ext cx="45486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Architecture</a:t>
            </a:r>
            <a:endParaRPr b="0" i="0" sz="65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9" name="Google Shape;289;p51"/>
          <p:cNvSpPr/>
          <p:nvPr/>
        </p:nvSpPr>
        <p:spPr>
          <a:xfrm>
            <a:off x="1722800" y="4512483"/>
            <a:ext cx="3969798" cy="3775002"/>
          </a:xfrm>
          <a:custGeom>
            <a:rect b="b" l="l" r="r" t="t"/>
            <a:pathLst>
              <a:path extrusionOk="0" h="3113404" w="3274060">
                <a:moveTo>
                  <a:pt x="32740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113339"/>
                </a:lnTo>
                <a:lnTo>
                  <a:pt x="2912487" y="3113339"/>
                </a:lnTo>
                <a:lnTo>
                  <a:pt x="3274036" y="2751790"/>
                </a:lnTo>
                <a:lnTo>
                  <a:pt x="3274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51"/>
          <p:cNvSpPr/>
          <p:nvPr/>
        </p:nvSpPr>
        <p:spPr>
          <a:xfrm>
            <a:off x="13910965" y="4577640"/>
            <a:ext cx="3969797" cy="3775002"/>
          </a:xfrm>
          <a:custGeom>
            <a:rect b="b" l="l" r="r" t="t"/>
            <a:pathLst>
              <a:path extrusionOk="0" h="3113404" w="3274059">
                <a:moveTo>
                  <a:pt x="32740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113339"/>
                </a:lnTo>
                <a:lnTo>
                  <a:pt x="2912487" y="3113339"/>
                </a:lnTo>
                <a:lnTo>
                  <a:pt x="3274036" y="2751790"/>
                </a:lnTo>
                <a:lnTo>
                  <a:pt x="3274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51"/>
          <p:cNvSpPr/>
          <p:nvPr/>
        </p:nvSpPr>
        <p:spPr>
          <a:xfrm>
            <a:off x="11100827" y="8078950"/>
            <a:ext cx="2148894" cy="2043414"/>
          </a:xfrm>
          <a:custGeom>
            <a:rect b="b" l="l" r="r" t="t"/>
            <a:pathLst>
              <a:path extrusionOk="0" h="1685290" w="1772284">
                <a:moveTo>
                  <a:pt x="1363581" y="0"/>
                </a:moveTo>
                <a:lnTo>
                  <a:pt x="416531" y="0"/>
                </a:lnTo>
                <a:lnTo>
                  <a:pt x="0" y="416531"/>
                </a:lnTo>
                <a:lnTo>
                  <a:pt x="0" y="1684985"/>
                </a:lnTo>
                <a:lnTo>
                  <a:pt x="1771946" y="1684985"/>
                </a:lnTo>
                <a:lnTo>
                  <a:pt x="1771946" y="408364"/>
                </a:lnTo>
                <a:lnTo>
                  <a:pt x="13635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51"/>
          <p:cNvSpPr/>
          <p:nvPr/>
        </p:nvSpPr>
        <p:spPr>
          <a:xfrm>
            <a:off x="6619594" y="4512483"/>
            <a:ext cx="3969797" cy="3775002"/>
          </a:xfrm>
          <a:custGeom>
            <a:rect b="b" l="l" r="r" t="t"/>
            <a:pathLst>
              <a:path extrusionOk="0" h="3113404" w="3274059">
                <a:moveTo>
                  <a:pt x="32740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113339"/>
                </a:lnTo>
                <a:lnTo>
                  <a:pt x="2912487" y="3113339"/>
                </a:lnTo>
                <a:lnTo>
                  <a:pt x="3274036" y="2751790"/>
                </a:lnTo>
                <a:lnTo>
                  <a:pt x="3274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51"/>
          <p:cNvSpPr/>
          <p:nvPr/>
        </p:nvSpPr>
        <p:spPr>
          <a:xfrm>
            <a:off x="18807760" y="4577640"/>
            <a:ext cx="3969797" cy="3775002"/>
          </a:xfrm>
          <a:custGeom>
            <a:rect b="b" l="l" r="r" t="t"/>
            <a:pathLst>
              <a:path extrusionOk="0" h="3113404" w="3274059">
                <a:moveTo>
                  <a:pt x="32740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113339"/>
                </a:lnTo>
                <a:lnTo>
                  <a:pt x="2912487" y="3113339"/>
                </a:lnTo>
                <a:lnTo>
                  <a:pt x="3274036" y="2751790"/>
                </a:lnTo>
                <a:lnTo>
                  <a:pt x="3274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51"/>
          <p:cNvSpPr/>
          <p:nvPr/>
        </p:nvSpPr>
        <p:spPr>
          <a:xfrm>
            <a:off x="7627281" y="5328170"/>
            <a:ext cx="1935900" cy="2104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51"/>
          <p:cNvSpPr/>
          <p:nvPr/>
        </p:nvSpPr>
        <p:spPr>
          <a:xfrm>
            <a:off x="14928598" y="5398681"/>
            <a:ext cx="1935900" cy="2104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51"/>
          <p:cNvSpPr/>
          <p:nvPr/>
        </p:nvSpPr>
        <p:spPr>
          <a:xfrm>
            <a:off x="11606722" y="8551997"/>
            <a:ext cx="1137300" cy="10974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51"/>
          <p:cNvSpPr txBox="1"/>
          <p:nvPr/>
        </p:nvSpPr>
        <p:spPr>
          <a:xfrm>
            <a:off x="1813177" y="8383117"/>
            <a:ext cx="3790800" cy="18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eCommerce CMS</a:t>
            </a:r>
            <a:endParaRPr sz="3900">
              <a:solidFill>
                <a:schemeClr val="dk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  <a:p>
            <a:pPr indent="0" lvl="0" marL="800100" marR="787400" rtl="0" algn="ctr">
              <a:lnSpc>
                <a:spcPct val="100499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Magento, Shopify  or any other CMS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298" name="Google Shape;298;p51"/>
          <p:cNvSpPr txBox="1"/>
          <p:nvPr/>
        </p:nvSpPr>
        <p:spPr>
          <a:xfrm>
            <a:off x="6555404" y="8383117"/>
            <a:ext cx="4079700" cy="18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698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API Adapter</a:t>
            </a:r>
            <a:endParaRPr sz="3900">
              <a:solidFill>
                <a:schemeClr val="dk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  <a:p>
            <a:pPr indent="0" lvl="0" marL="12700" marR="0" rtl="0" algn="ctr">
              <a:lnSpc>
                <a:spcPct val="100499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For each platform (Magento and  Pimcore integrations are ready)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299" name="Google Shape;299;p51"/>
          <p:cNvSpPr txBox="1"/>
          <p:nvPr/>
        </p:nvSpPr>
        <p:spPr>
          <a:xfrm>
            <a:off x="11499196" y="10455917"/>
            <a:ext cx="1352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NoSQL DB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00" name="Google Shape;300;p51"/>
          <p:cNvSpPr txBox="1"/>
          <p:nvPr/>
        </p:nvSpPr>
        <p:spPr>
          <a:xfrm>
            <a:off x="13827090" y="8530472"/>
            <a:ext cx="4283100" cy="18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VUE Storefront API</a:t>
            </a:r>
            <a:endParaRPr sz="3900">
              <a:solidFill>
                <a:schemeClr val="dk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  <a:p>
            <a:pPr indent="0" lvl="0" marL="622300" marR="609600" rtl="0" algn="ctr">
              <a:lnSpc>
                <a:spcPct val="100499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Same for every platform  thanks to adapter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01" name="Google Shape;301;p51"/>
          <p:cNvSpPr txBox="1"/>
          <p:nvPr/>
        </p:nvSpPr>
        <p:spPr>
          <a:xfrm>
            <a:off x="19058991" y="8531926"/>
            <a:ext cx="3419700" cy="18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03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VUE Storefront</a:t>
            </a:r>
            <a:endParaRPr sz="3900">
              <a:solidFill>
                <a:schemeClr val="dk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  <a:p>
            <a:pPr indent="0" lvl="0" marL="381000" marR="368300" rtl="0" algn="ctr">
              <a:lnSpc>
                <a:spcPct val="100499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Single Page App PWA  written in Vue.js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02" name="Google Shape;302;p51"/>
          <p:cNvSpPr/>
          <p:nvPr/>
        </p:nvSpPr>
        <p:spPr>
          <a:xfrm>
            <a:off x="0" y="1279430"/>
            <a:ext cx="920845" cy="1014778"/>
          </a:xfrm>
          <a:custGeom>
            <a:rect b="b" l="l" r="r" t="t"/>
            <a:pathLst>
              <a:path extrusionOk="0" h="836930" w="759460">
                <a:moveTo>
                  <a:pt x="0" y="836731"/>
                </a:moveTo>
                <a:lnTo>
                  <a:pt x="758874" y="418370"/>
                </a:lnTo>
                <a:lnTo>
                  <a:pt x="0" y="0"/>
                </a:lnTo>
              </a:path>
            </a:pathLst>
          </a:custGeom>
          <a:noFill/>
          <a:ln cap="flat" cmpd="sng" w="251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51"/>
          <p:cNvSpPr/>
          <p:nvPr/>
        </p:nvSpPr>
        <p:spPr>
          <a:xfrm>
            <a:off x="6061196" y="6166647"/>
            <a:ext cx="201724" cy="284877"/>
          </a:xfrm>
          <a:custGeom>
            <a:rect b="b" l="l" r="r" t="t"/>
            <a:pathLst>
              <a:path extrusionOk="0" h="234950" w="166370">
                <a:moveTo>
                  <a:pt x="0" y="234505"/>
                </a:moveTo>
                <a:lnTo>
                  <a:pt x="166141" y="117252"/>
                </a:lnTo>
                <a:lnTo>
                  <a:pt x="0" y="0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51"/>
          <p:cNvSpPr/>
          <p:nvPr/>
        </p:nvSpPr>
        <p:spPr>
          <a:xfrm>
            <a:off x="10752948" y="7973796"/>
            <a:ext cx="243299" cy="243299"/>
          </a:xfrm>
          <a:custGeom>
            <a:rect b="b" l="l" r="r" t="t"/>
            <a:pathLst>
              <a:path extrusionOk="0" h="200659" w="200659">
                <a:moveTo>
                  <a:pt x="0" y="165827"/>
                </a:moveTo>
                <a:lnTo>
                  <a:pt x="200391" y="200391"/>
                </a:lnTo>
                <a:lnTo>
                  <a:pt x="165827" y="0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51"/>
          <p:cNvSpPr/>
          <p:nvPr/>
        </p:nvSpPr>
        <p:spPr>
          <a:xfrm>
            <a:off x="13220680" y="8077744"/>
            <a:ext cx="243299" cy="243299"/>
          </a:xfrm>
          <a:custGeom>
            <a:rect b="b" l="l" r="r" t="t"/>
            <a:pathLst>
              <a:path extrusionOk="0" h="200659" w="200659">
                <a:moveTo>
                  <a:pt x="0" y="34564"/>
                </a:moveTo>
                <a:lnTo>
                  <a:pt x="200391" y="0"/>
                </a:lnTo>
                <a:lnTo>
                  <a:pt x="165827" y="200391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51"/>
          <p:cNvSpPr/>
          <p:nvPr/>
        </p:nvSpPr>
        <p:spPr>
          <a:xfrm>
            <a:off x="18235366" y="6157429"/>
            <a:ext cx="201722" cy="284877"/>
          </a:xfrm>
          <a:custGeom>
            <a:rect b="b" l="l" r="r" t="t"/>
            <a:pathLst>
              <a:path extrusionOk="0" h="234950" w="166369">
                <a:moveTo>
                  <a:pt x="0" y="234505"/>
                </a:moveTo>
                <a:lnTo>
                  <a:pt x="166141" y="117252"/>
                </a:lnTo>
                <a:lnTo>
                  <a:pt x="0" y="0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51"/>
          <p:cNvSpPr/>
          <p:nvPr/>
        </p:nvSpPr>
        <p:spPr>
          <a:xfrm>
            <a:off x="19779375" y="5261828"/>
            <a:ext cx="1961100" cy="23532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51"/>
          <p:cNvSpPr txBox="1"/>
          <p:nvPr/>
        </p:nvSpPr>
        <p:spPr>
          <a:xfrm>
            <a:off x="1656696" y="2564015"/>
            <a:ext cx="19041000" cy="11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077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Vue Storefront is platform agnostic and can be connected via API to virtually any eCommerce CMS.</a:t>
            </a:r>
            <a:endParaRPr sz="3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0" lang="en-US" sz="3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It doesn’t require backend changes to your current store which makes it an excellent choice for this scenario.</a:t>
            </a:r>
            <a:endParaRPr sz="3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09" name="Google Shape;309;p51"/>
          <p:cNvSpPr/>
          <p:nvPr/>
        </p:nvSpPr>
        <p:spPr>
          <a:xfrm>
            <a:off x="22000281" y="0"/>
            <a:ext cx="2382957" cy="2275935"/>
          </a:xfrm>
          <a:custGeom>
            <a:rect b="b" l="l" r="r" t="t"/>
            <a:pathLst>
              <a:path extrusionOk="0" h="1877060" w="1965325">
                <a:moveTo>
                  <a:pt x="502851" y="0"/>
                </a:moveTo>
                <a:lnTo>
                  <a:pt x="0" y="1876690"/>
                </a:lnTo>
                <a:lnTo>
                  <a:pt x="1965325" y="1350089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51"/>
          <p:cNvSpPr/>
          <p:nvPr/>
        </p:nvSpPr>
        <p:spPr>
          <a:xfrm>
            <a:off x="2264094" y="5489670"/>
            <a:ext cx="2516924" cy="1510617"/>
          </a:xfrm>
          <a:custGeom>
            <a:rect b="b" l="l" r="r" t="t"/>
            <a:pathLst>
              <a:path extrusionOk="0" h="1245870" w="2075814">
                <a:moveTo>
                  <a:pt x="459315" y="0"/>
                </a:moveTo>
                <a:lnTo>
                  <a:pt x="82343" y="0"/>
                </a:lnTo>
                <a:lnTo>
                  <a:pt x="50292" y="6471"/>
                </a:lnTo>
                <a:lnTo>
                  <a:pt x="24118" y="24118"/>
                </a:lnTo>
                <a:lnTo>
                  <a:pt x="6471" y="50292"/>
                </a:lnTo>
                <a:lnTo>
                  <a:pt x="0" y="82343"/>
                </a:lnTo>
                <a:lnTo>
                  <a:pt x="6471" y="114393"/>
                </a:lnTo>
                <a:lnTo>
                  <a:pt x="24118" y="140567"/>
                </a:lnTo>
                <a:lnTo>
                  <a:pt x="50292" y="158214"/>
                </a:lnTo>
                <a:lnTo>
                  <a:pt x="82343" y="164686"/>
                </a:lnTo>
                <a:lnTo>
                  <a:pt x="398825" y="164686"/>
                </a:lnTo>
                <a:lnTo>
                  <a:pt x="719978" y="1187576"/>
                </a:lnTo>
                <a:lnTo>
                  <a:pt x="731745" y="1211076"/>
                </a:lnTo>
                <a:lnTo>
                  <a:pt x="749818" y="1229292"/>
                </a:lnTo>
                <a:lnTo>
                  <a:pt x="772617" y="1241068"/>
                </a:lnTo>
                <a:lnTo>
                  <a:pt x="798562" y="1245250"/>
                </a:lnTo>
                <a:lnTo>
                  <a:pt x="1801243" y="1245250"/>
                </a:lnTo>
                <a:lnTo>
                  <a:pt x="1833300" y="1238778"/>
                </a:lnTo>
                <a:lnTo>
                  <a:pt x="1859477" y="1221131"/>
                </a:lnTo>
                <a:lnTo>
                  <a:pt x="1877125" y="1194957"/>
                </a:lnTo>
                <a:lnTo>
                  <a:pt x="1883597" y="1162906"/>
                </a:lnTo>
                <a:lnTo>
                  <a:pt x="1877125" y="1130856"/>
                </a:lnTo>
                <a:lnTo>
                  <a:pt x="1859477" y="1104682"/>
                </a:lnTo>
                <a:lnTo>
                  <a:pt x="1833300" y="1087035"/>
                </a:lnTo>
                <a:lnTo>
                  <a:pt x="1801243" y="1080563"/>
                </a:lnTo>
                <a:lnTo>
                  <a:pt x="859010" y="1080563"/>
                </a:lnTo>
                <a:lnTo>
                  <a:pt x="794740" y="875847"/>
                </a:lnTo>
                <a:lnTo>
                  <a:pt x="1823881" y="875847"/>
                </a:lnTo>
                <a:lnTo>
                  <a:pt x="1866089" y="869757"/>
                </a:lnTo>
                <a:lnTo>
                  <a:pt x="1904698" y="852630"/>
                </a:lnTo>
                <a:lnTo>
                  <a:pt x="1937571" y="826185"/>
                </a:lnTo>
                <a:lnTo>
                  <a:pt x="1962565" y="792138"/>
                </a:lnTo>
                <a:lnTo>
                  <a:pt x="1977541" y="752207"/>
                </a:lnTo>
                <a:lnTo>
                  <a:pt x="1986470" y="711475"/>
                </a:lnTo>
                <a:lnTo>
                  <a:pt x="748448" y="711475"/>
                </a:lnTo>
                <a:lnTo>
                  <a:pt x="747422" y="711161"/>
                </a:lnTo>
                <a:lnTo>
                  <a:pt x="746458" y="710522"/>
                </a:lnTo>
                <a:lnTo>
                  <a:pt x="744825" y="710522"/>
                </a:lnTo>
                <a:lnTo>
                  <a:pt x="708732" y="600693"/>
                </a:lnTo>
                <a:lnTo>
                  <a:pt x="2010754" y="600693"/>
                </a:lnTo>
                <a:lnTo>
                  <a:pt x="2046855" y="436007"/>
                </a:lnTo>
                <a:lnTo>
                  <a:pt x="654650" y="436007"/>
                </a:lnTo>
                <a:lnTo>
                  <a:pt x="618337" y="325550"/>
                </a:lnTo>
                <a:lnTo>
                  <a:pt x="2071068" y="325550"/>
                </a:lnTo>
                <a:lnTo>
                  <a:pt x="2072355" y="319676"/>
                </a:lnTo>
                <a:lnTo>
                  <a:pt x="2075622" y="289784"/>
                </a:lnTo>
                <a:lnTo>
                  <a:pt x="2072435" y="260692"/>
                </a:lnTo>
                <a:lnTo>
                  <a:pt x="2047550" y="208799"/>
                </a:lnTo>
                <a:lnTo>
                  <a:pt x="2002196" y="173384"/>
                </a:lnTo>
                <a:lnTo>
                  <a:pt x="1944537" y="160822"/>
                </a:lnTo>
                <a:lnTo>
                  <a:pt x="570265" y="160822"/>
                </a:lnTo>
                <a:lnTo>
                  <a:pt x="537857" y="57673"/>
                </a:lnTo>
                <a:lnTo>
                  <a:pt x="526090" y="34173"/>
                </a:lnTo>
                <a:lnTo>
                  <a:pt x="508022" y="15957"/>
                </a:lnTo>
                <a:lnTo>
                  <a:pt x="485236" y="4181"/>
                </a:lnTo>
                <a:lnTo>
                  <a:pt x="459315" y="0"/>
                </a:lnTo>
                <a:close/>
              </a:path>
              <a:path extrusionOk="0" h="1245870" w="2075814">
                <a:moveTo>
                  <a:pt x="2010754" y="600693"/>
                </a:moveTo>
                <a:lnTo>
                  <a:pt x="1842833" y="600693"/>
                </a:lnTo>
                <a:lnTo>
                  <a:pt x="1818855" y="711193"/>
                </a:lnTo>
                <a:lnTo>
                  <a:pt x="748448" y="711475"/>
                </a:lnTo>
                <a:lnTo>
                  <a:pt x="1986470" y="711475"/>
                </a:lnTo>
                <a:lnTo>
                  <a:pt x="2010754" y="600693"/>
                </a:lnTo>
                <a:close/>
              </a:path>
              <a:path extrusionOk="0" h="1245870" w="2075814">
                <a:moveTo>
                  <a:pt x="745778" y="710072"/>
                </a:moveTo>
                <a:lnTo>
                  <a:pt x="744898" y="710072"/>
                </a:lnTo>
                <a:lnTo>
                  <a:pt x="744825" y="710522"/>
                </a:lnTo>
                <a:lnTo>
                  <a:pt x="746458" y="710522"/>
                </a:lnTo>
                <a:lnTo>
                  <a:pt x="745778" y="710072"/>
                </a:lnTo>
                <a:close/>
              </a:path>
              <a:path extrusionOk="0" h="1245870" w="2075814">
                <a:moveTo>
                  <a:pt x="2071068" y="325550"/>
                </a:moveTo>
                <a:lnTo>
                  <a:pt x="1902570" y="325550"/>
                </a:lnTo>
                <a:lnTo>
                  <a:pt x="1878602" y="436007"/>
                </a:lnTo>
                <a:lnTo>
                  <a:pt x="2046855" y="436007"/>
                </a:lnTo>
                <a:lnTo>
                  <a:pt x="2071068" y="325550"/>
                </a:lnTo>
                <a:close/>
              </a:path>
            </a:pathLst>
          </a:custGeom>
          <a:solidFill>
            <a:srgbClr val="42546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51"/>
          <p:cNvSpPr/>
          <p:nvPr/>
        </p:nvSpPr>
        <p:spPr>
          <a:xfrm>
            <a:off x="3223541" y="7092111"/>
            <a:ext cx="283500" cy="2835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51"/>
          <p:cNvSpPr/>
          <p:nvPr/>
        </p:nvSpPr>
        <p:spPr>
          <a:xfrm>
            <a:off x="4101354" y="7092111"/>
            <a:ext cx="283500" cy="2835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51"/>
          <p:cNvSpPr txBox="1"/>
          <p:nvPr/>
        </p:nvSpPr>
        <p:spPr>
          <a:xfrm>
            <a:off x="3373260" y="11417983"/>
            <a:ext cx="6486300" cy="18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Real-time sync based on product updates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14" name="Google Shape;314;p51"/>
          <p:cNvSpPr/>
          <p:nvPr/>
        </p:nvSpPr>
        <p:spPr>
          <a:xfrm>
            <a:off x="2445362" y="10564139"/>
            <a:ext cx="8902353" cy="2914367"/>
          </a:xfrm>
          <a:custGeom>
            <a:rect b="b" l="l" r="r" t="t"/>
            <a:pathLst>
              <a:path extrusionOk="0" h="94861" w="304432">
                <a:moveTo>
                  <a:pt x="23431" y="0"/>
                </a:moveTo>
                <a:cubicBezTo>
                  <a:pt x="21121" y="13651"/>
                  <a:pt x="-17312" y="67310"/>
                  <a:pt x="9570" y="81906"/>
                </a:cubicBezTo>
                <a:cubicBezTo>
                  <a:pt x="36452" y="96502"/>
                  <a:pt x="135579" y="99128"/>
                  <a:pt x="184723" y="87577"/>
                </a:cubicBezTo>
                <a:cubicBezTo>
                  <a:pt x="233867" y="76026"/>
                  <a:pt x="284481" y="25097"/>
                  <a:pt x="304432" y="12601"/>
                </a:cubicBezTo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triangle"/>
            <a:tailEnd len="med" w="med" type="triangl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/>
          <p:nvPr/>
        </p:nvSpPr>
        <p:spPr>
          <a:xfrm>
            <a:off x="0" y="0"/>
            <a:ext cx="24384000" cy="13715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52"/>
          <p:cNvSpPr/>
          <p:nvPr/>
        </p:nvSpPr>
        <p:spPr>
          <a:xfrm>
            <a:off x="16007877" y="11417989"/>
            <a:ext cx="8373839" cy="2296722"/>
          </a:xfrm>
          <a:custGeom>
            <a:rect b="b" l="l" r="r" t="t"/>
            <a:pathLst>
              <a:path extrusionOk="0" h="1894204" w="6906259">
                <a:moveTo>
                  <a:pt x="507488" y="1894000"/>
                </a:moveTo>
                <a:lnTo>
                  <a:pt x="0" y="0"/>
                </a:lnTo>
                <a:lnTo>
                  <a:pt x="6905939" y="1850418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52"/>
          <p:cNvSpPr txBox="1"/>
          <p:nvPr>
            <p:ph type="title"/>
          </p:nvPr>
        </p:nvSpPr>
        <p:spPr>
          <a:xfrm>
            <a:off x="1656684" y="1214742"/>
            <a:ext cx="85260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latin typeface="Source Sans Pro"/>
                <a:ea typeface="Source Sans Pro"/>
                <a:cs typeface="Source Sans Pro"/>
                <a:sym typeface="Source Sans Pro"/>
              </a:rPr>
              <a:t>Frontend </a:t>
            </a:r>
            <a:r>
              <a:rPr b="1" i="0" lang="en-US" sz="65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Architecture</a:t>
            </a:r>
            <a:endParaRPr b="0" i="0" sz="65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2" name="Google Shape;322;p52"/>
          <p:cNvSpPr/>
          <p:nvPr/>
        </p:nvSpPr>
        <p:spPr>
          <a:xfrm>
            <a:off x="7569947" y="9659004"/>
            <a:ext cx="2148894" cy="2043414"/>
          </a:xfrm>
          <a:custGeom>
            <a:rect b="b" l="l" r="r" t="t"/>
            <a:pathLst>
              <a:path extrusionOk="0" h="1685290" w="1772284">
                <a:moveTo>
                  <a:pt x="1363581" y="0"/>
                </a:moveTo>
                <a:lnTo>
                  <a:pt x="416531" y="0"/>
                </a:lnTo>
                <a:lnTo>
                  <a:pt x="0" y="416531"/>
                </a:lnTo>
                <a:lnTo>
                  <a:pt x="0" y="1684985"/>
                </a:lnTo>
                <a:lnTo>
                  <a:pt x="1771946" y="1684985"/>
                </a:lnTo>
                <a:lnTo>
                  <a:pt x="1771946" y="408364"/>
                </a:lnTo>
                <a:lnTo>
                  <a:pt x="13635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52"/>
          <p:cNvSpPr/>
          <p:nvPr/>
        </p:nvSpPr>
        <p:spPr>
          <a:xfrm>
            <a:off x="6659212" y="4286886"/>
            <a:ext cx="3969797" cy="3775002"/>
          </a:xfrm>
          <a:custGeom>
            <a:rect b="b" l="l" r="r" t="t"/>
            <a:pathLst>
              <a:path extrusionOk="0" h="3113404" w="3274059">
                <a:moveTo>
                  <a:pt x="3274036" y="0"/>
                </a:moveTo>
                <a:lnTo>
                  <a:pt x="361549" y="0"/>
                </a:lnTo>
                <a:lnTo>
                  <a:pt x="0" y="361549"/>
                </a:lnTo>
                <a:lnTo>
                  <a:pt x="0" y="3113339"/>
                </a:lnTo>
                <a:lnTo>
                  <a:pt x="2912487" y="3113339"/>
                </a:lnTo>
                <a:lnTo>
                  <a:pt x="3274036" y="2751790"/>
                </a:lnTo>
                <a:lnTo>
                  <a:pt x="3274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52"/>
          <p:cNvSpPr txBox="1"/>
          <p:nvPr/>
        </p:nvSpPr>
        <p:spPr>
          <a:xfrm>
            <a:off x="1087202" y="4152148"/>
            <a:ext cx="5014500" cy="45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Vue Storefront Core</a:t>
            </a:r>
            <a:br>
              <a:rPr lang="en-US" sz="3900">
                <a:solidFill>
                  <a:schemeClr val="dk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</a:br>
            <a:b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</a:br>
            <a: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Contains all standard eCommerce features, state management, offline capabilities and database integration.</a:t>
            </a:r>
            <a:b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</a:br>
            <a:b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</a:br>
            <a: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 It’s upgradable as a NPM package and extendable via extensions.</a:t>
            </a:r>
            <a:br>
              <a:rPr lang="en-US" sz="24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</a:br>
            <a:endParaRPr sz="24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25" name="Google Shape;325;p52"/>
          <p:cNvSpPr txBox="1"/>
          <p:nvPr/>
        </p:nvSpPr>
        <p:spPr>
          <a:xfrm>
            <a:off x="1554587" y="9735714"/>
            <a:ext cx="4079700" cy="3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Theme</a:t>
            </a:r>
            <a:br>
              <a:rPr lang="en-US" sz="3900">
                <a:solidFill>
                  <a:schemeClr val="dk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</a:br>
            <a:br>
              <a:rPr lang="en-US" sz="3900">
                <a:solidFill>
                  <a:schemeClr val="dk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</a:br>
            <a:r>
              <a:rPr b="0"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For each platform (Magento and  Pimcore integrations are ready)</a:t>
            </a: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26" name="Google Shape;326;p52"/>
          <p:cNvSpPr txBox="1"/>
          <p:nvPr/>
        </p:nvSpPr>
        <p:spPr>
          <a:xfrm>
            <a:off x="17380518" y="4599680"/>
            <a:ext cx="4283100" cy="31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219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Modules</a:t>
            </a:r>
            <a:endParaRPr sz="3900">
              <a:solidFill>
                <a:schemeClr val="dk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  <a:p>
            <a:pPr indent="0" lvl="0" marL="622300" marR="609600" rtl="0" algn="ctr">
              <a:lnSpc>
                <a:spcPct val="100499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(e.g  new payment methods, mailchimp, integration, Google Analytics integration)</a:t>
            </a:r>
            <a:br>
              <a:rPr lang="en-US" sz="2500">
                <a:solidFill>
                  <a:srgbClr val="FFFFFF"/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</a:br>
            <a:endParaRPr sz="2500">
              <a:solidFill>
                <a:schemeClr val="dk1"/>
              </a:solidFill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327" name="Google Shape;327;p52"/>
          <p:cNvSpPr/>
          <p:nvPr/>
        </p:nvSpPr>
        <p:spPr>
          <a:xfrm>
            <a:off x="0" y="1279430"/>
            <a:ext cx="920845" cy="1014778"/>
          </a:xfrm>
          <a:custGeom>
            <a:rect b="b" l="l" r="r" t="t"/>
            <a:pathLst>
              <a:path extrusionOk="0" h="836930" w="759460">
                <a:moveTo>
                  <a:pt x="0" y="836731"/>
                </a:moveTo>
                <a:lnTo>
                  <a:pt x="758874" y="418370"/>
                </a:lnTo>
                <a:lnTo>
                  <a:pt x="0" y="0"/>
                </a:lnTo>
              </a:path>
            </a:pathLst>
          </a:custGeom>
          <a:noFill/>
          <a:ln cap="flat" cmpd="sng" w="251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52"/>
          <p:cNvSpPr/>
          <p:nvPr/>
        </p:nvSpPr>
        <p:spPr>
          <a:xfrm>
            <a:off x="7630827" y="4971074"/>
            <a:ext cx="1961100" cy="23532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52"/>
          <p:cNvSpPr/>
          <p:nvPr/>
        </p:nvSpPr>
        <p:spPr>
          <a:xfrm>
            <a:off x="22000281" y="0"/>
            <a:ext cx="2382957" cy="2275935"/>
          </a:xfrm>
          <a:custGeom>
            <a:rect b="b" l="l" r="r" t="t"/>
            <a:pathLst>
              <a:path extrusionOk="0" h="1877060" w="1965325">
                <a:moveTo>
                  <a:pt x="502851" y="0"/>
                </a:moveTo>
                <a:lnTo>
                  <a:pt x="0" y="1876690"/>
                </a:lnTo>
                <a:lnTo>
                  <a:pt x="1965325" y="1350089"/>
                </a:lnTo>
              </a:path>
            </a:pathLst>
          </a:custGeom>
          <a:noFill/>
          <a:ln cap="flat" cmpd="sng" w="249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52"/>
          <p:cNvSpPr/>
          <p:nvPr/>
        </p:nvSpPr>
        <p:spPr>
          <a:xfrm>
            <a:off x="13827079" y="5152899"/>
            <a:ext cx="2148894" cy="2043414"/>
          </a:xfrm>
          <a:custGeom>
            <a:rect b="b" l="l" r="r" t="t"/>
            <a:pathLst>
              <a:path extrusionOk="0" h="1685290" w="1772284">
                <a:moveTo>
                  <a:pt x="1363581" y="0"/>
                </a:moveTo>
                <a:lnTo>
                  <a:pt x="416531" y="0"/>
                </a:lnTo>
                <a:lnTo>
                  <a:pt x="0" y="416531"/>
                </a:lnTo>
                <a:lnTo>
                  <a:pt x="0" y="1684985"/>
                </a:lnTo>
                <a:lnTo>
                  <a:pt x="1771946" y="1684985"/>
                </a:lnTo>
                <a:lnTo>
                  <a:pt x="1771946" y="408364"/>
                </a:lnTo>
                <a:lnTo>
                  <a:pt x="13635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52"/>
          <p:cNvSpPr txBox="1"/>
          <p:nvPr/>
        </p:nvSpPr>
        <p:spPr>
          <a:xfrm>
            <a:off x="14902245" y="8062819"/>
            <a:ext cx="5410200" cy="3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</a:rPr>
              <a:t>core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</a:rPr>
              <a:t>src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</a:rPr>
              <a:t>   themes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</a:rPr>
              <a:t> 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</a:rPr>
              <a:t>   modules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332" name="Google Shape;332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32988" y="8216789"/>
            <a:ext cx="530015" cy="53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32988" y="8746839"/>
            <a:ext cx="530015" cy="53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37788" y="9380089"/>
            <a:ext cx="530015" cy="53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37788" y="10013339"/>
            <a:ext cx="530015" cy="5300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6" name="Google Shape;336;p52"/>
          <p:cNvCxnSpPr/>
          <p:nvPr/>
        </p:nvCxnSpPr>
        <p:spPr>
          <a:xfrm flipH="1">
            <a:off x="15976541" y="8681199"/>
            <a:ext cx="1807800" cy="494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p52"/>
          <p:cNvSpPr txBox="1"/>
          <p:nvPr/>
        </p:nvSpPr>
        <p:spPr>
          <a:xfrm>
            <a:off x="17772445" y="8216769"/>
            <a:ext cx="39624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</a:rPr>
              <a:t>Your playground!</a:t>
            </a:r>
            <a:endParaRPr b="1" sz="3000">
              <a:solidFill>
                <a:srgbClr val="FFFFFF"/>
              </a:solidFill>
            </a:endParaRPr>
          </a:p>
        </p:txBody>
      </p:sp>
      <p:pic>
        <p:nvPicPr>
          <p:cNvPr id="338" name="Google Shape;338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63238" y="10058684"/>
            <a:ext cx="1496283" cy="1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279406" y="5524316"/>
            <a:ext cx="1246745" cy="12468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0" name="Google Shape;340;p52"/>
          <p:cNvCxnSpPr/>
          <p:nvPr/>
        </p:nvCxnSpPr>
        <p:spPr>
          <a:xfrm>
            <a:off x="10851305" y="6189382"/>
            <a:ext cx="2693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52"/>
          <p:cNvCxnSpPr/>
          <p:nvPr/>
        </p:nvCxnSpPr>
        <p:spPr>
          <a:xfrm>
            <a:off x="8654282" y="8328947"/>
            <a:ext cx="8400" cy="1094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52"/>
          <p:cNvCxnSpPr/>
          <p:nvPr/>
        </p:nvCxnSpPr>
        <p:spPr>
          <a:xfrm flipH="1">
            <a:off x="10029844" y="7463127"/>
            <a:ext cx="3661800" cy="3310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3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8" name="Google Shape;34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3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General Vue Storefront Architecture</a:t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50" name="Google Shape;350;p53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8150" y="2479474"/>
            <a:ext cx="17777113" cy="10070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4"/>
          <p:cNvSpPr/>
          <p:nvPr/>
        </p:nvSpPr>
        <p:spPr>
          <a:xfrm>
            <a:off x="9514700" y="9168725"/>
            <a:ext cx="7389300" cy="155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4"/>
          <p:cNvSpPr/>
          <p:nvPr/>
        </p:nvSpPr>
        <p:spPr>
          <a:xfrm>
            <a:off x="6549500" y="4401875"/>
            <a:ext cx="16533000" cy="26169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4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Google Shape;35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4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Generic</a:t>
            </a: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: Vue Storefront connector</a:t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61" name="Google Shape;361;p54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4"/>
          <p:cNvSpPr/>
          <p:nvPr/>
        </p:nvSpPr>
        <p:spPr>
          <a:xfrm>
            <a:off x="11294075" y="4720275"/>
            <a:ext cx="3855300" cy="205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83525" y="4862075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692663"/>
            <a:ext cx="3314700" cy="9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4"/>
          <p:cNvSpPr txBox="1"/>
          <p:nvPr/>
        </p:nvSpPr>
        <p:spPr>
          <a:xfrm>
            <a:off x="7051000" y="4986425"/>
            <a:ext cx="40161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  <a:t>vue-storefront  core with generic modules + default theme  (data formats needs to be aligned)</a:t>
            </a:r>
            <a:endParaRPr sz="1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66" name="Google Shape;366;p54"/>
          <p:cNvSpPr txBox="1"/>
          <p:nvPr/>
        </p:nvSpPr>
        <p:spPr>
          <a:xfrm>
            <a:off x="17033725" y="9346925"/>
            <a:ext cx="35946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latin typeface="Montserrat"/>
                <a:ea typeface="Montserrat"/>
                <a:cs typeface="Montserrat"/>
                <a:sym typeface="Montserrat"/>
              </a:rPr>
              <a:t>data indexing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54"/>
          <p:cNvSpPr txBox="1"/>
          <p:nvPr/>
        </p:nvSpPr>
        <p:spPr>
          <a:xfrm>
            <a:off x="152400" y="12195950"/>
            <a:ext cx="14235000" cy="16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Montserrat"/>
                <a:ea typeface="Montserrat"/>
                <a:cs typeface="Montserrat"/>
                <a:sym typeface="Montserrat"/>
              </a:rPr>
              <a:t>VS 2.0 architecture: </a:t>
            </a:r>
            <a:r>
              <a:rPr lang="en-US" sz="2400" u="sng">
                <a:solidFill>
                  <a:schemeClr val="hlink"/>
                </a:solidFill>
                <a:hlinkClick r:id="rId6"/>
              </a:rPr>
              <a:t>https://github.com/DivanteLtd/vue-storefront/issues/2696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54"/>
          <p:cNvSpPr/>
          <p:nvPr/>
        </p:nvSpPr>
        <p:spPr>
          <a:xfrm>
            <a:off x="15376350" y="4720275"/>
            <a:ext cx="3314700" cy="205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vue-storefront-api</a:t>
            </a:r>
            <a:endParaRPr b="1" sz="2400"/>
          </a:p>
        </p:txBody>
      </p:sp>
      <p:sp>
        <p:nvSpPr>
          <p:cNvPr id="369" name="Google Shape;369;p54"/>
          <p:cNvSpPr/>
          <p:nvPr/>
        </p:nvSpPr>
        <p:spPr>
          <a:xfrm>
            <a:off x="18918025" y="4749425"/>
            <a:ext cx="3314700" cy="205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pic>
        <p:nvPicPr>
          <p:cNvPr id="370" name="Google Shape;370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125975" y="4997221"/>
            <a:ext cx="2898802" cy="1558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1" name="Google Shape;371;p54"/>
          <p:cNvCxnSpPr>
            <a:endCxn id="369" idx="2"/>
          </p:cNvCxnSpPr>
          <p:nvPr/>
        </p:nvCxnSpPr>
        <p:spPr>
          <a:xfrm flipH="1" rot="10800000">
            <a:off x="16903975" y="6803525"/>
            <a:ext cx="3671400" cy="31446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54"/>
          <p:cNvCxnSpPr>
            <a:stCxn id="373" idx="0"/>
            <a:endCxn id="368" idx="2"/>
          </p:cNvCxnSpPr>
          <p:nvPr/>
        </p:nvCxnSpPr>
        <p:spPr>
          <a:xfrm flipH="1" rot="10800000">
            <a:off x="13197900" y="6774375"/>
            <a:ext cx="3835800" cy="23289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74" name="Google Shape;374;p54"/>
          <p:cNvSpPr txBox="1"/>
          <p:nvPr/>
        </p:nvSpPr>
        <p:spPr>
          <a:xfrm>
            <a:off x="13197925" y="7760475"/>
            <a:ext cx="35946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latin typeface="Montserrat"/>
                <a:ea typeface="Montserrat"/>
                <a:cs typeface="Montserrat"/>
                <a:sym typeface="Montserrat"/>
              </a:rPr>
              <a:t>dynamic requests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54"/>
          <p:cNvSpPr txBox="1"/>
          <p:nvPr/>
        </p:nvSpPr>
        <p:spPr>
          <a:xfrm>
            <a:off x="9838050" y="9469400"/>
            <a:ext cx="68457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Raleway"/>
                <a:ea typeface="Raleway"/>
                <a:cs typeface="Raleway"/>
                <a:sym typeface="Raleway"/>
              </a:rPr>
              <a:t>Your Backend API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5"/>
          <p:cNvSpPr txBox="1"/>
          <p:nvPr/>
        </p:nvSpPr>
        <p:spPr>
          <a:xfrm>
            <a:off x="13241575" y="3632875"/>
            <a:ext cx="10285800" cy="6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generic data formats (might introduce some limitations),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architecture assumptions that might be limiting: eg. 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elastic search,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generic solution - so users might want to change to any other backend platform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81" name="Google Shape;381;p55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5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Generic - Vue Storefront Connector</a:t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84" name="Google Shape;384;p55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5"/>
          <p:cNvSpPr txBox="1"/>
          <p:nvPr/>
        </p:nvSpPr>
        <p:spPr>
          <a:xfrm>
            <a:off x="982650" y="3731750"/>
            <a:ext cx="104349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Visibility + OSS marketing: 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Vue Storefront, Community, 50 partners (agencies), trainings, docs all included,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All VS features (SSR, additional modules) - OOTB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short time to market,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86" name="Google Shape;386;p55"/>
          <p:cNvSpPr txBox="1"/>
          <p:nvPr/>
        </p:nvSpPr>
        <p:spPr>
          <a:xfrm>
            <a:off x="982650" y="25702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Pros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55"/>
          <p:cNvSpPr txBox="1"/>
          <p:nvPr/>
        </p:nvSpPr>
        <p:spPr>
          <a:xfrm>
            <a:off x="13241575" y="25702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Cons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6"/>
          <p:cNvSpPr/>
          <p:nvPr/>
        </p:nvSpPr>
        <p:spPr>
          <a:xfrm>
            <a:off x="9514700" y="9168725"/>
            <a:ext cx="7389300" cy="155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6"/>
          <p:cNvSpPr/>
          <p:nvPr/>
        </p:nvSpPr>
        <p:spPr>
          <a:xfrm>
            <a:off x="6549500" y="4401875"/>
            <a:ext cx="13296000" cy="37566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6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5" name="Google Shape;39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56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 ExtraBold"/>
                <a:ea typeface="Raleway ExtraBold"/>
                <a:cs typeface="Raleway ExtraBold"/>
                <a:sym typeface="Raleway ExtraBold"/>
              </a:rPr>
              <a:t>Direct: Vue Storefront for X</a:t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397" name="Google Shape;397;p56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6"/>
          <p:cNvSpPr/>
          <p:nvPr/>
        </p:nvSpPr>
        <p:spPr>
          <a:xfrm>
            <a:off x="7123250" y="6996800"/>
            <a:ext cx="3855300" cy="70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custom</a:t>
            </a: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-catalog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56"/>
          <p:cNvSpPr/>
          <p:nvPr/>
        </p:nvSpPr>
        <p:spPr>
          <a:xfrm>
            <a:off x="11270275" y="6996800"/>
            <a:ext cx="3855300" cy="70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custom</a:t>
            </a: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-checkout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0" name="Google Shape;400;p56"/>
          <p:cNvSpPr/>
          <p:nvPr/>
        </p:nvSpPr>
        <p:spPr>
          <a:xfrm>
            <a:off x="11294075" y="4720275"/>
            <a:ext cx="3855300" cy="205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6"/>
          <p:cNvSpPr/>
          <p:nvPr/>
        </p:nvSpPr>
        <p:spPr>
          <a:xfrm>
            <a:off x="15417300" y="6996800"/>
            <a:ext cx="3855300" cy="70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...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2" name="Google Shape;40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83525" y="4862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6"/>
          <p:cNvSpPr/>
          <p:nvPr/>
        </p:nvSpPr>
        <p:spPr>
          <a:xfrm>
            <a:off x="6549500" y="2843375"/>
            <a:ext cx="13296000" cy="1558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6"/>
          <p:cNvSpPr txBox="1"/>
          <p:nvPr/>
        </p:nvSpPr>
        <p:spPr>
          <a:xfrm>
            <a:off x="6707600" y="3051125"/>
            <a:ext cx="4534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  <a:t>storefront-ui, dedicated theme optimized for (data formats, features)</a:t>
            </a:r>
            <a:endParaRPr sz="1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05" name="Google Shape;405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692663"/>
            <a:ext cx="3314700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70275" y="3071720"/>
            <a:ext cx="3855300" cy="97240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56"/>
          <p:cNvSpPr txBox="1"/>
          <p:nvPr/>
        </p:nvSpPr>
        <p:spPr>
          <a:xfrm>
            <a:off x="6783800" y="4975438"/>
            <a:ext cx="4534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Montserrat Light"/>
                <a:ea typeface="Montserrat Light"/>
                <a:cs typeface="Montserrat Light"/>
                <a:sym typeface="Montserrat Light"/>
              </a:rPr>
              <a:t>vue-storefront 2.0 core with dedicated modules optimized for data formats, architecture (we can skip elastic)</a:t>
            </a:r>
            <a:endParaRPr sz="1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08" name="Google Shape;408;p56"/>
          <p:cNvSpPr txBox="1"/>
          <p:nvPr/>
        </p:nvSpPr>
        <p:spPr>
          <a:xfrm>
            <a:off x="9391550" y="8286800"/>
            <a:ext cx="38553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latin typeface="Montserrat"/>
                <a:ea typeface="Montserrat"/>
                <a:cs typeface="Montserrat"/>
                <a:sym typeface="Montserrat"/>
              </a:rPr>
              <a:t>javascript sdk - direct calls to API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9" name="Google Shape;409;p56"/>
          <p:cNvCxnSpPr>
            <a:stCxn id="393" idx="2"/>
            <a:endCxn id="410" idx="0"/>
          </p:cNvCxnSpPr>
          <p:nvPr/>
        </p:nvCxnSpPr>
        <p:spPr>
          <a:xfrm>
            <a:off x="13197500" y="8158475"/>
            <a:ext cx="0" cy="1018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11" name="Google Shape;411;p56"/>
          <p:cNvSpPr txBox="1"/>
          <p:nvPr/>
        </p:nvSpPr>
        <p:spPr>
          <a:xfrm>
            <a:off x="152400" y="12195950"/>
            <a:ext cx="14235000" cy="16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Montserrat"/>
                <a:ea typeface="Montserrat"/>
                <a:cs typeface="Montserrat"/>
                <a:sym typeface="Montserrat"/>
              </a:rPr>
              <a:t>VS 2.0 architecture: </a:t>
            </a:r>
            <a:r>
              <a:rPr lang="en-US" sz="2400" u="sng">
                <a:solidFill>
                  <a:schemeClr val="hlink"/>
                </a:solidFill>
                <a:hlinkClick r:id="rId7"/>
              </a:rPr>
              <a:t>https://github.com/DivanteLtd/vue-storefront/issues/2696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56"/>
          <p:cNvSpPr txBox="1"/>
          <p:nvPr/>
        </p:nvSpPr>
        <p:spPr>
          <a:xfrm>
            <a:off x="9838050" y="9469400"/>
            <a:ext cx="68457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Raleway"/>
                <a:ea typeface="Raleway"/>
                <a:cs typeface="Raleway"/>
                <a:sym typeface="Raleway"/>
              </a:rPr>
              <a:t>Your Backend API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7"/>
          <p:cNvSpPr txBox="1"/>
          <p:nvPr/>
        </p:nvSpPr>
        <p:spPr>
          <a:xfrm>
            <a:off x="13241575" y="2862625"/>
            <a:ext cx="10285800" cy="6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limited 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compatibility</a:t>
            </a: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 with Vue Storefront (Core, but not modules)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-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part of the dedicated code that is not maintained by the community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18" name="Google Shape;418;p57"/>
          <p:cNvSpPr/>
          <p:nvPr/>
        </p:nvSpPr>
        <p:spPr>
          <a:xfrm>
            <a:off x="6400" y="13216000"/>
            <a:ext cx="24384000" cy="703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9" name="Google Shape;41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00" y="288770"/>
            <a:ext cx="4588203" cy="90293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7"/>
          <p:cNvSpPr txBox="1"/>
          <p:nvPr/>
        </p:nvSpPr>
        <p:spPr>
          <a:xfrm>
            <a:off x="211942" y="60180"/>
            <a:ext cx="230055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Optimized: Vue Storefront for X</a:t>
            </a:r>
            <a:endParaRPr sz="60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21" name="Google Shape;421;p57"/>
          <p:cNvSpPr/>
          <p:nvPr/>
        </p:nvSpPr>
        <p:spPr>
          <a:xfrm>
            <a:off x="0" y="1411708"/>
            <a:ext cx="11635200" cy="175200"/>
          </a:xfrm>
          <a:prstGeom prst="rect">
            <a:avLst/>
          </a:prstGeom>
          <a:solidFill>
            <a:srgbClr val="4FCE76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7"/>
          <p:cNvSpPr txBox="1"/>
          <p:nvPr/>
        </p:nvSpPr>
        <p:spPr>
          <a:xfrm>
            <a:off x="982650" y="2862625"/>
            <a:ext cx="10434900" cy="6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All the benefits of “Vue Storefront Connector”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Most of the docs + trainings + VS partners ready to work with new frontend,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Stronger Value Proposition + kind-of vendor lock-in,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We recommend publishing it as OSS to grow the community,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Optimized data flows in/out API,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Optimized data formats,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Font typeface="Montserrat Light"/>
              <a:buChar char="+"/>
            </a:pPr>
            <a:r>
              <a:rPr lang="en-US" sz="3600">
                <a:latin typeface="Montserrat Light"/>
                <a:ea typeface="Montserrat Light"/>
                <a:cs typeface="Montserrat Light"/>
                <a:sym typeface="Montserrat Light"/>
              </a:rPr>
              <a:t>Dedicated, upgradeable theme - to leverage on UX best practices</a:t>
            </a:r>
            <a:endParaRPr sz="36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23" name="Google Shape;423;p57"/>
          <p:cNvSpPr txBox="1"/>
          <p:nvPr/>
        </p:nvSpPr>
        <p:spPr>
          <a:xfrm>
            <a:off x="982650" y="19606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Pros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57"/>
          <p:cNvSpPr txBox="1"/>
          <p:nvPr/>
        </p:nvSpPr>
        <p:spPr>
          <a:xfrm>
            <a:off x="13241575" y="1960600"/>
            <a:ext cx="79884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latin typeface="Montserrat"/>
                <a:ea typeface="Montserrat"/>
                <a:cs typeface="Montserrat"/>
                <a:sym typeface="Montserrat"/>
              </a:rPr>
              <a:t>Cons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